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sldIdLst>
    <p:sldId id="362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9" r:id="rId20"/>
    <p:sldId id="280" r:id="rId21"/>
    <p:sldId id="281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4" r:id="rId32"/>
    <p:sldId id="295" r:id="rId33"/>
    <p:sldId id="296" r:id="rId34"/>
    <p:sldId id="298" r:id="rId35"/>
    <p:sldId id="299" r:id="rId36"/>
    <p:sldId id="300" r:id="rId37"/>
    <p:sldId id="301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59" r:id="rId55"/>
    <p:sldId id="319" r:id="rId56"/>
    <p:sldId id="320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29" r:id="rId65"/>
    <p:sldId id="330" r:id="rId66"/>
    <p:sldId id="331" r:id="rId67"/>
    <p:sldId id="332" r:id="rId68"/>
    <p:sldId id="333" r:id="rId69"/>
    <p:sldId id="334" r:id="rId70"/>
    <p:sldId id="336" r:id="rId71"/>
    <p:sldId id="337" r:id="rId72"/>
    <p:sldId id="338" r:id="rId73"/>
    <p:sldId id="339" r:id="rId74"/>
    <p:sldId id="340" r:id="rId75"/>
    <p:sldId id="341" r:id="rId76"/>
    <p:sldId id="360" r:id="rId77"/>
    <p:sldId id="342" r:id="rId78"/>
    <p:sldId id="343" r:id="rId79"/>
    <p:sldId id="344" r:id="rId80"/>
    <p:sldId id="345" r:id="rId81"/>
    <p:sldId id="361" r:id="rId8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9816" autoAdjust="0"/>
  </p:normalViewPr>
  <p:slideViewPr>
    <p:cSldViewPr>
      <p:cViewPr varScale="1">
        <p:scale>
          <a:sx n="73" d="100"/>
          <a:sy n="73" d="100"/>
        </p:scale>
        <p:origin x="-1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014186-D1DE-4035-8151-4CA71C6951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649FB-9532-4A1B-B6B0-290E818119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A9AB4-4E75-41FE-B7EE-3F81861098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7D091-880E-4559-9E0A-7DA2A87E40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17F07-7FC0-48AF-85D9-09C060634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95786-A8F1-4962-A310-B5F5D5FCC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59EEF-780A-49D4-9F1A-412A7A6395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218FD-FE1E-4246-9F7E-A7DB198E30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B685D-9BF6-4170-80C1-FF8F17067E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50C94-E410-4C34-BF05-E599014F46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AE273-DFC3-41D6-A766-5FFFF6E98E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3FF5F-B4DE-4391-BA80-072EB9653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2D830D-3B11-4AEA-96D7-04FC7D47DC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Cyrl-BA" dirty="0" smtClean="0"/>
              <a:t>Народно здравље</a:t>
            </a:r>
            <a:br>
              <a:rPr lang="bs-Cyrl-BA" dirty="0" smtClean="0"/>
            </a:br>
            <a:r>
              <a:rPr lang="bs-Cyrl-BA" dirty="0" smtClean="0"/>
              <a:t>12. недеља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1063625"/>
            <a:ext cx="8964613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700 μ</a:t>
            </a:r>
            <a:r>
              <a:rPr lang="en-US" sz="2400" b="1">
                <a:latin typeface="Times New Roman" pitchFamily="18" charset="0"/>
              </a:rPr>
              <a:t>g RAE  </a:t>
            </a:r>
            <a:r>
              <a:rPr lang="fr-FR" sz="2400" b="1">
                <a:latin typeface="Times New Roman" pitchFamily="18" charset="0"/>
              </a:rPr>
              <a:t>(</a:t>
            </a:r>
            <a:r>
              <a:rPr lang="en-US" sz="2400" b="1"/>
              <a:t>Retinol Activity Equivalents</a:t>
            </a:r>
            <a:r>
              <a:rPr lang="sr-Latn-CS" sz="2400" b="1"/>
              <a:t>*</a:t>
            </a:r>
            <a:r>
              <a:rPr lang="fr-FR" sz="2400" b="1">
                <a:latin typeface="Times New Roman" pitchFamily="18" charset="0"/>
              </a:rPr>
              <a:t>) жене</a:t>
            </a:r>
          </a:p>
          <a:p>
            <a:pPr lvl="2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900</a:t>
            </a:r>
            <a:r>
              <a:rPr lang="fr-FR" sz="2400" b="1">
                <a:latin typeface="Times New Roman" pitchFamily="18" charset="0"/>
              </a:rPr>
              <a:t> μ</a:t>
            </a:r>
            <a:r>
              <a:rPr lang="en-US" sz="2400" b="1">
                <a:latin typeface="Times New Roman" pitchFamily="18" charset="0"/>
              </a:rPr>
              <a:t>g RAE </a:t>
            </a:r>
            <a:r>
              <a:rPr lang="fr-FR" sz="2400" b="1">
                <a:latin typeface="Times New Roman" pitchFamily="18" charset="0"/>
              </a:rPr>
              <a:t>мушкарци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fr-FR" sz="2400" b="1">
              <a:latin typeface="Times New Roman" pitchFamily="18" charset="0"/>
            </a:endParaRPr>
          </a:p>
          <a:p>
            <a:pPr lvl="2" eaLnBrk="0" hangingPunct="0"/>
            <a:r>
              <a:rPr lang="sr-Latn-CS" sz="2400" b="1"/>
              <a:t>*</a:t>
            </a:r>
            <a:r>
              <a:rPr lang="en-US" sz="2400" b="1"/>
              <a:t>1 </a:t>
            </a:r>
            <a:r>
              <a:rPr lang="fr-FR" sz="2400" b="1">
                <a:latin typeface="Times New Roman" pitchFamily="18" charset="0"/>
              </a:rPr>
              <a:t>μ</a:t>
            </a:r>
            <a:r>
              <a:rPr lang="en-US" sz="2400" b="1">
                <a:latin typeface="Times New Roman" pitchFamily="18" charset="0"/>
              </a:rPr>
              <a:t>g </a:t>
            </a:r>
            <a:r>
              <a:rPr lang="en-US" sz="2400" b="1"/>
              <a:t>RAE=1 </a:t>
            </a:r>
            <a:r>
              <a:rPr lang="fr-FR" sz="2400" b="1">
                <a:latin typeface="Times New Roman" pitchFamily="18" charset="0"/>
              </a:rPr>
              <a:t>μ</a:t>
            </a:r>
            <a:r>
              <a:rPr lang="en-US" sz="2400" b="1">
                <a:latin typeface="Times New Roman" pitchFamily="18" charset="0"/>
              </a:rPr>
              <a:t>g</a:t>
            </a:r>
            <a:r>
              <a:rPr lang="en-US" sz="2400" b="1"/>
              <a:t> </a:t>
            </a:r>
            <a:r>
              <a:rPr lang="sr-Latn-CS" sz="2400" b="1"/>
              <a:t>ретинола</a:t>
            </a:r>
            <a:r>
              <a:rPr lang="en-US" sz="2400" b="1"/>
              <a:t>, 2 </a:t>
            </a:r>
            <a:r>
              <a:rPr lang="fr-FR" sz="2400" b="1">
                <a:latin typeface="Times New Roman" pitchFamily="18" charset="0"/>
              </a:rPr>
              <a:t>μ</a:t>
            </a:r>
            <a:r>
              <a:rPr lang="en-US" sz="2400" b="1">
                <a:latin typeface="Times New Roman" pitchFamily="18" charset="0"/>
              </a:rPr>
              <a:t>g</a:t>
            </a:r>
            <a:r>
              <a:rPr lang="en-US" sz="2400" b="1"/>
              <a:t> β-</a:t>
            </a:r>
            <a:r>
              <a:rPr lang="sr-Latn-CS" sz="2400" b="1"/>
              <a:t>каротена у суплементима</a:t>
            </a:r>
            <a:r>
              <a:rPr lang="en-US" sz="2400" b="1"/>
              <a:t>, 12 micrograms β-</a:t>
            </a:r>
            <a:r>
              <a:rPr lang="sr-Latn-CS" sz="2400" b="1"/>
              <a:t>каротена</a:t>
            </a:r>
            <a:r>
              <a:rPr lang="en-US" sz="3200"/>
              <a:t> </a:t>
            </a:r>
            <a:endParaRPr lang="fr-FR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762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153400" cy="630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И ЗДРАВЉЕ</a:t>
            </a:r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endParaRPr lang="fr-FR" sz="2400" b="1" i="1">
              <a:latin typeface="Times New Roman" pitchFamily="18" charset="0"/>
            </a:endParaRPr>
          </a:p>
          <a:p>
            <a:pPr algn="just" eaLnBrk="0" hangingPunct="0"/>
            <a:endParaRPr lang="fr-FR" sz="24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Недостатак витамина А: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поремећај</a:t>
            </a:r>
            <a:r>
              <a:rPr lang="fr-FR" sz="2400" b="1">
                <a:latin typeface="Times New Roman" pitchFamily="18" charset="0"/>
              </a:rPr>
              <a:t> вид</a:t>
            </a:r>
            <a:r>
              <a:rPr lang="sr-Latn-CS" sz="2400" b="1">
                <a:latin typeface="Times New Roman" pitchFamily="18" charset="0"/>
              </a:rPr>
              <a:t>а (хемералопија, кокошије слепило)</a:t>
            </a:r>
            <a:r>
              <a:rPr lang="fr-FR" sz="2400" b="1">
                <a:latin typeface="Times New Roman" pitchFamily="18" charset="0"/>
              </a:rPr>
              <a:t>, </a:t>
            </a:r>
            <a:endParaRPr lang="sr-Latn-CS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поремећај </a:t>
            </a:r>
            <a:r>
              <a:rPr lang="fr-FR" sz="2400" b="1">
                <a:latin typeface="Times New Roman" pitchFamily="18" charset="0"/>
              </a:rPr>
              <a:t>раст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fr-FR" sz="2400" b="1">
                <a:latin typeface="Times New Roman" pitchFamily="18" charset="0"/>
              </a:rPr>
              <a:t> и развој</a:t>
            </a:r>
            <a:r>
              <a:rPr lang="sr-Latn-CS" sz="2400" b="1">
                <a:latin typeface="Times New Roman" pitchFamily="18" charset="0"/>
              </a:rPr>
              <a:t>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хиперкератоза, ксерофталмија</a:t>
            </a:r>
            <a:endParaRPr lang="fr-FR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губитак апетита</a:t>
            </a:r>
          </a:p>
          <a:p>
            <a:pPr lvl="1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доводи до склоности ка инфекцијама, анемији </a:t>
            </a:r>
            <a:endParaRPr lang="sr-Latn-CS" sz="2400" b="1">
              <a:latin typeface="Times New Roman" pitchFamily="18" charset="0"/>
            </a:endParaRPr>
          </a:p>
          <a:p>
            <a:pPr lvl="1" algn="just" eaLnBrk="0" hangingPunct="0"/>
            <a:endParaRPr lang="sr-Latn-CS" sz="2400" b="1">
              <a:latin typeface="Times New Roman" pitchFamily="18" charset="0"/>
            </a:endParaRPr>
          </a:p>
          <a:p>
            <a:pPr lvl="1" algn="just" eaLnBrk="0" hangingPunct="0"/>
            <a:r>
              <a:rPr lang="sr-Latn-CS" sz="2400" b="1">
                <a:latin typeface="Times New Roman" pitchFamily="18" charset="0"/>
              </a:rPr>
              <a:t>Унос превеликих доза ретинола опасан у трудноћи!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854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0" y="838200"/>
            <a:ext cx="76962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400" b="1">
                <a:latin typeface="Times New Roman" pitchFamily="18" charset="0"/>
              </a:rPr>
              <a:t>ВИТАМИН D (</a:t>
            </a:r>
            <a:r>
              <a:rPr lang="sr-Latn-CS" sz="2400" b="1" i="1">
                <a:latin typeface="Times New Roman" pitchFamily="18" charset="0"/>
              </a:rPr>
              <a:t>калциферол</a:t>
            </a:r>
            <a:r>
              <a:rPr lang="fr-FR" sz="2400" b="1">
                <a:latin typeface="Times New Roman" pitchFamily="18" charset="0"/>
              </a:rPr>
              <a:t>) - </a:t>
            </a:r>
            <a:r>
              <a:rPr lang="fr-FR" sz="2400" b="1" i="1">
                <a:latin typeface="Times New Roman" pitchFamily="18" charset="0"/>
              </a:rPr>
              <a:t>значај</a:t>
            </a: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r>
              <a:rPr lang="fr-FR" sz="2400" b="1">
                <a:latin typeface="Times New Roman" pitchFamily="18" charset="0"/>
              </a:rPr>
              <a:t>Витамин D је генеричко име за 2 молекула</a:t>
            </a: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ергокалциферол (</a:t>
            </a:r>
            <a:r>
              <a:rPr lang="fr-FR" sz="2400" b="1" i="1">
                <a:latin typeface="Times New Roman" pitchFamily="18" charset="0"/>
              </a:rPr>
              <a:t>D</a:t>
            </a:r>
            <a:r>
              <a:rPr lang="fr-FR" sz="2400" b="1" i="1" baseline="-25000">
                <a:latin typeface="Times New Roman" pitchFamily="18" charset="0"/>
              </a:rPr>
              <a:t>2</a:t>
            </a:r>
            <a:r>
              <a:rPr lang="fr-FR" sz="2400" b="1">
                <a:latin typeface="Times New Roman" pitchFamily="18" charset="0"/>
              </a:rPr>
              <a:t>)  </a:t>
            </a:r>
          </a:p>
          <a:p>
            <a:pPr lvl="2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холекалциферол (</a:t>
            </a:r>
            <a:r>
              <a:rPr lang="fr-FR" sz="2400" b="1" i="1">
                <a:latin typeface="Times New Roman" pitchFamily="18" charset="0"/>
              </a:rPr>
              <a:t>D</a:t>
            </a:r>
            <a:r>
              <a:rPr lang="fr-FR" sz="2400" b="1" i="1" baseline="-25000">
                <a:latin typeface="Times New Roman" pitchFamily="18" charset="0"/>
              </a:rPr>
              <a:t>3</a:t>
            </a:r>
            <a:r>
              <a:rPr lang="fr-FR" sz="2400" b="1">
                <a:latin typeface="Times New Roman" pitchFamily="18" charset="0"/>
              </a:rPr>
              <a:t>) 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fr-FR" b="1">
              <a:latin typeface="Times New Roman" pitchFamily="18" charset="0"/>
            </a:endParaRP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-Н</a:t>
            </a:r>
            <a:r>
              <a:rPr lang="fr-FR" sz="2400" b="1">
                <a:latin typeface="Times New Roman" pitchFamily="18" charset="0"/>
              </a:rPr>
              <a:t>ајзначајнији је у метаболизму калцијума (</a:t>
            </a:r>
            <a:r>
              <a:rPr lang="fr-FR" sz="2400" b="1" i="1">
                <a:latin typeface="Times New Roman" pitchFamily="18" charset="0"/>
              </a:rPr>
              <a:t>повећава апсорпцију калцијума у танком цреву и ресорпцију у костима, одржава ниво калцијума у плазми</a:t>
            </a:r>
            <a:r>
              <a:rPr lang="fr-FR" sz="24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2424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367713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D има значајну улогу у: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регулацији ћелијског циклуса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хомеостази калцијума-интестинална апсорпција калцијума и ремоделовање костију</a:t>
            </a:r>
            <a:endParaRPr lang="fr-FR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имунском систему-стимулација активности макрофага и Т лимфоцита, синтеза антимикробних пептида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олакшавању секреције инсулина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КВС-регулацији ренин ангиотензин система, учествује у процесу коагулације и фибринолизе, функционисање срчаног мишића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мишићном систему-физиолошки развој мишића и побољшање снаге</a:t>
            </a:r>
            <a:endParaRPr lang="fr-FR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з</a:t>
            </a:r>
            <a:r>
              <a:rPr lang="fr-FR" sz="2400" b="1">
                <a:latin typeface="Times New Roman" pitchFamily="18" charset="0"/>
              </a:rPr>
              <a:t>аштити од неких форми канцера.</a:t>
            </a:r>
          </a:p>
          <a:p>
            <a:pPr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532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900113" y="1196975"/>
            <a:ext cx="7696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</a:t>
            </a:r>
            <a:r>
              <a:rPr lang="fr-FR" sz="2800" b="1">
                <a:latin typeface="Times New Roman" pitchFamily="18" charset="0"/>
              </a:rPr>
              <a:t> - </a:t>
            </a:r>
            <a:r>
              <a:rPr lang="fr-FR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ИЗВОРИ 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1" algn="just" eaLnBrk="0" hangingPunct="0"/>
            <a:endParaRPr lang="en-US" sz="2800" b="1" i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месо, риба</a:t>
            </a:r>
            <a:r>
              <a:rPr lang="sr-Latn-CS" sz="2800" b="1">
                <a:latin typeface="Times New Roman" pitchFamily="18" charset="0"/>
              </a:rPr>
              <a:t>, рибље уље</a:t>
            </a:r>
            <a:r>
              <a:rPr lang="en-US" sz="2800" b="1">
                <a:latin typeface="Times New Roman" pitchFamily="18" charset="0"/>
              </a:rPr>
              <a:t> и јаја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млеко и млечни производи (</a:t>
            </a:r>
            <a:r>
              <a:rPr lang="en-US" sz="2800" b="1" i="1">
                <a:latin typeface="Times New Roman" pitchFamily="18" charset="0"/>
              </a:rPr>
              <a:t>бутер, сир</a:t>
            </a:r>
            <a:r>
              <a:rPr lang="en-US" sz="2800" b="1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 advTm="1830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990600"/>
            <a:ext cx="7696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 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Значајан извор витамина D код одраслих је излагање сунчевом зрачењу и његово стварање у кожи (</a:t>
            </a:r>
            <a:r>
              <a:rPr lang="en-US" sz="2800" b="1" i="1">
                <a:latin typeface="Times New Roman" pitchFamily="18" charset="0"/>
              </a:rPr>
              <a:t>фотоконверзија-неопходни су УВ зраци кратких таласних дужина</a:t>
            </a:r>
            <a:r>
              <a:rPr lang="en-US" sz="2800" b="1">
                <a:latin typeface="Times New Roman" pitchFamily="18" charset="0"/>
              </a:rPr>
              <a:t>)!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Витамин D је термостабилан и отпор</a:t>
            </a:r>
            <a:r>
              <a:rPr lang="sr-Latn-CS" sz="2800" b="1">
                <a:latin typeface="Times New Roman" pitchFamily="18" charset="0"/>
              </a:rPr>
              <a:t>ан</a:t>
            </a:r>
            <a:r>
              <a:rPr lang="fr-FR" sz="2800" b="1">
                <a:latin typeface="Times New Roman" pitchFamily="18" charset="0"/>
              </a:rPr>
              <a:t> при уобичајеној обради. </a:t>
            </a:r>
            <a:endParaRPr lang="fr-FR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922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50825" y="981075"/>
            <a:ext cx="8893175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10 </a:t>
            </a:r>
            <a:r>
              <a:rPr lang="fr-FR" sz="2800" b="1">
                <a:latin typeface="Times New Roman" pitchFamily="18" charset="0"/>
              </a:rPr>
              <a:t>μ</a:t>
            </a:r>
            <a:r>
              <a:rPr lang="en-US" sz="2800" b="1">
                <a:latin typeface="Times New Roman" pitchFamily="18" charset="0"/>
              </a:rPr>
              <a:t>g за децу </a:t>
            </a:r>
            <a:r>
              <a:rPr lang="sr-Latn-CS" sz="2800" b="1">
                <a:latin typeface="Times New Roman" pitchFamily="18" charset="0"/>
              </a:rPr>
              <a:t>у првој години,</a:t>
            </a:r>
          </a:p>
          <a:p>
            <a:pPr lvl="2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15 </a:t>
            </a:r>
            <a:r>
              <a:rPr lang="fr-FR" sz="2800" b="1">
                <a:latin typeface="Times New Roman" pitchFamily="18" charset="0"/>
              </a:rPr>
              <a:t>μg </a:t>
            </a:r>
            <a:r>
              <a:rPr lang="sr-Latn-CS" sz="2800" b="1">
                <a:latin typeface="Times New Roman" pitchFamily="18" charset="0"/>
              </a:rPr>
              <a:t> за децу 1-3 године</a:t>
            </a:r>
            <a:r>
              <a:rPr lang="en-US" sz="2800" b="1">
                <a:latin typeface="Times New Roman" pitchFamily="18" charset="0"/>
              </a:rPr>
              <a:t>, труднице и дојиље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20</a:t>
            </a:r>
            <a:r>
              <a:rPr lang="fr-FR" sz="2800" b="1">
                <a:latin typeface="Times New Roman" pitchFamily="18" charset="0"/>
              </a:rPr>
              <a:t>μg одрасли</a:t>
            </a:r>
          </a:p>
          <a:p>
            <a:pPr lvl="2" eaLnBrk="0" hangingPunct="0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80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827088" y="1700213"/>
            <a:ext cx="76962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D</a:t>
            </a:r>
            <a:r>
              <a:rPr lang="fr-FR" sz="2800" b="1">
                <a:latin typeface="Times New Roman" pitchFamily="18" charset="0"/>
              </a:rPr>
              <a:t> И ЗДРАВЉЕ</a:t>
            </a:r>
          </a:p>
          <a:p>
            <a:pPr algn="just" eaLnBrk="0" hangingPunct="0"/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endParaRPr lang="fr-FR" sz="28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Недостатак витамина D угрожава метаболизам костију (</a:t>
            </a:r>
            <a:r>
              <a:rPr lang="fr-FR" sz="2800" b="1" i="1">
                <a:latin typeface="Times New Roman" pitchFamily="18" charset="0"/>
              </a:rPr>
              <a:t>раст и развој</a:t>
            </a:r>
            <a:r>
              <a:rPr lang="fr-FR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Најчешћи поремећај је: рахитис (</a:t>
            </a:r>
            <a:r>
              <a:rPr lang="fr-FR" sz="2800" b="1" i="1">
                <a:latin typeface="Times New Roman" pitchFamily="18" charset="0"/>
              </a:rPr>
              <a:t>код деце</a:t>
            </a:r>
            <a:r>
              <a:rPr lang="fr-FR" sz="2800" b="1">
                <a:latin typeface="Times New Roman" pitchFamily="18" charset="0"/>
              </a:rPr>
              <a:t>) и остеомалација (</a:t>
            </a:r>
            <a:r>
              <a:rPr lang="fr-FR" sz="2800" b="1" i="1">
                <a:latin typeface="Times New Roman" pitchFamily="18" charset="0"/>
              </a:rPr>
              <a:t>код одраслих</a:t>
            </a:r>
            <a:r>
              <a:rPr lang="fr-FR" sz="28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1778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066088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sr-Latn-CS" sz="2800" b="1">
                <a:latin typeface="Times New Roman" pitchFamily="18" charset="0"/>
              </a:rPr>
              <a:t>токоферол</a:t>
            </a:r>
            <a:r>
              <a:rPr lang="en-US" sz="2800" b="1">
                <a:latin typeface="Times New Roman" pitchFamily="18" charset="0"/>
              </a:rPr>
              <a:t>)</a:t>
            </a:r>
            <a:r>
              <a:rPr lang="sr-Latn-CS" sz="2800" b="1">
                <a:latin typeface="Times New Roman" pitchFamily="18" charset="0"/>
              </a:rPr>
              <a:t> најснажнији липопфилни антиоксиданс</a:t>
            </a:r>
            <a:r>
              <a:rPr lang="en-US" sz="2800" b="1">
                <a:latin typeface="Times New Roman" pitchFamily="18" charset="0"/>
              </a:rPr>
              <a:t> </a:t>
            </a:r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и за: 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заштиту полинезасићених масних киселина уграђених у фосфолипиде мембране и липопротеине плазме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редукцију слободних радикала одговорних за настанак атеросклерозе и рака, спречава липидну пероксидацију</a:t>
            </a:r>
            <a:endParaRPr lang="en-US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очување интегритета ћелијске мембране </a:t>
            </a:r>
            <a:r>
              <a:rPr lang="sr-Latn-CS" sz="2400" b="1">
                <a:latin typeface="Times New Roman" pitchFamily="18" charset="0"/>
              </a:rPr>
              <a:t>(</a:t>
            </a:r>
            <a:r>
              <a:rPr lang="en-US" sz="2400" b="1">
                <a:latin typeface="Times New Roman" pitchFamily="18" charset="0"/>
              </a:rPr>
              <a:t>у интеракцији са простагландинима има антизапаљенски ефекат</a:t>
            </a:r>
            <a:r>
              <a:rPr lang="sr-Latn-CS" sz="2400" b="1">
                <a:latin typeface="Times New Roman" pitchFamily="18" charset="0"/>
              </a:rPr>
              <a:t>), </a:t>
            </a:r>
          </a:p>
          <a:p>
            <a:pPr lvl="1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модулира пут агрегације тромбоцита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090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6962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ИЗВОРИ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440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2400" b="1">
                <a:latin typeface="Times New Roman" pitchFamily="18" charset="0"/>
              </a:rPr>
              <a:t>уља</a:t>
            </a:r>
            <a:r>
              <a:rPr lang="sr-Latn-CS" sz="2400" b="1">
                <a:latin typeface="Times New Roman" pitchFamily="18" charset="0"/>
              </a:rPr>
              <a:t>:</a:t>
            </a: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	сунцокретово, </a:t>
            </a: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	репичино, </a:t>
            </a: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	пшеничних клица, </a:t>
            </a:r>
          </a:p>
          <a:p>
            <a:pPr lvl="2" algn="just" eaLnBrk="0" hangingPunct="0"/>
            <a:r>
              <a:rPr lang="sr-Latn-CS" sz="2400" b="1" i="1">
                <a:latin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сојино</a:t>
            </a:r>
            <a:r>
              <a:rPr lang="sr-Latn-CS" sz="2400" b="1" i="1">
                <a:latin typeface="Times New Roman" pitchFamily="18" charset="0"/>
              </a:rPr>
              <a:t>, </a:t>
            </a:r>
          </a:p>
          <a:p>
            <a:pPr lvl="2" algn="just" eaLnBrk="0" hangingPunct="0"/>
            <a:r>
              <a:rPr lang="sr-Latn-CS" sz="2400" b="1" i="1">
                <a:latin typeface="Times New Roman" pitchFamily="18" charset="0"/>
              </a:rPr>
              <a:t>	кукурузно</a:t>
            </a:r>
            <a:r>
              <a:rPr lang="en-US" sz="2400" b="1" i="1">
                <a:latin typeface="Times New Roman" pitchFamily="18" charset="0"/>
              </a:rPr>
              <a:t> и </a:t>
            </a:r>
            <a:endParaRPr lang="sr-Latn-CS" sz="2400" b="1" i="1">
              <a:latin typeface="Times New Roman" pitchFamily="18" charset="0"/>
            </a:endParaRPr>
          </a:p>
          <a:p>
            <a:pPr lvl="2" algn="just" eaLnBrk="0" hangingPunct="0"/>
            <a:r>
              <a:rPr lang="sr-Latn-CS" sz="2400" b="1" i="1">
                <a:latin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маслиново уље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  <a:cs typeface="Times New Roman" pitchFamily="18" charset="0"/>
              </a:rPr>
              <a:t>језграсто воће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1371600"/>
            <a:ext cx="83058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sr-Latn-CS" sz="32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800" b="1"/>
              <a:t>Витамини су органска једињења, неопходна за </a:t>
            </a:r>
            <a:r>
              <a:rPr lang="sr-Latn-CS" sz="2800" b="1"/>
              <a:t>одржавање </a:t>
            </a:r>
            <a:r>
              <a:rPr lang="ru-RU" sz="2800" b="1"/>
              <a:t>здравље, нормалан раст и репродукцију. </a:t>
            </a:r>
            <a:endParaRPr lang="en-US" sz="2800" b="1"/>
          </a:p>
          <a:p>
            <a:pPr algn="just" eaLnBrk="0" hangingPunct="0">
              <a:buFontTx/>
              <a:buChar char="•"/>
            </a:pPr>
            <a:r>
              <a:rPr lang="ru-RU" sz="2800" b="1"/>
              <a:t>Људско тело их или синтетише у веома малој количини, или не може да их створи уопште</a:t>
            </a:r>
            <a:r>
              <a:rPr lang="en-US" sz="2800" b="1"/>
              <a:t>, </a:t>
            </a:r>
            <a:r>
              <a:rPr lang="sr-Latn-CS" sz="2800" b="1"/>
              <a:t>с</a:t>
            </a:r>
            <a:r>
              <a:rPr lang="ru-RU" sz="2800" b="1"/>
              <a:t>тога се морају уносити путем хране. </a:t>
            </a:r>
            <a:endParaRPr lang="sr-Latn-CS" sz="2800" b="1"/>
          </a:p>
          <a:p>
            <a:pPr algn="just" eaLnBrk="0" hangingPunct="0">
              <a:buFontTx/>
              <a:buChar char="•"/>
            </a:pPr>
            <a:r>
              <a:rPr lang="sr-Latn-CS" sz="2800" b="1"/>
              <a:t>Заједно са минералима спадају у групу микронутритијената.</a:t>
            </a:r>
            <a:endParaRPr lang="en-US" sz="2800" b="1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362200" y="304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sr-Latn-CS" sz="3200" b="1"/>
              <a:t>Витамини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advTm="3790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7088" y="981075"/>
            <a:ext cx="76962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Адекватни и препоручени дневни унос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15</a:t>
            </a:r>
            <a:r>
              <a:rPr lang="en-US" sz="2800" b="1">
                <a:latin typeface="Times New Roman" pitchFamily="18" charset="0"/>
              </a:rPr>
              <a:t> mg </a:t>
            </a:r>
            <a:r>
              <a:rPr lang="sr-Latn-CS" sz="2800" b="1">
                <a:latin typeface="Times New Roman" pitchFamily="18" charset="0"/>
              </a:rPr>
              <a:t>одрасли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99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2296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Latn-CS" sz="2800" b="1">
                <a:latin typeface="Times New Roman" pitchFamily="18" charset="0"/>
              </a:rPr>
              <a:t>-дефицит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fr-FR" sz="28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</a:t>
            </a:r>
            <a:r>
              <a:rPr lang="fr-FR" sz="2400" b="1">
                <a:latin typeface="Times New Roman" pitchFamily="18" charset="0"/>
              </a:rPr>
              <a:t>едостатак витамина Е веома редак. </a:t>
            </a:r>
            <a:endParaRPr lang="sr-Latn-CS" sz="2400" b="1">
              <a:latin typeface="Times New Roman" pitchFamily="18" charset="0"/>
            </a:endParaRPr>
          </a:p>
          <a:p>
            <a:pPr eaLnBrk="0" hangingPunct="0"/>
            <a:endParaRPr lang="fr-FR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код превремено рођене деце, особа које су дуго на исхрани с мало масти и поремећајем апсорпције масти.</a:t>
            </a:r>
            <a:endParaRPr lang="sr-Latn-CS" sz="2400" b="1">
              <a:latin typeface="Times New Roman" pitchFamily="18" charset="0"/>
            </a:endParaRPr>
          </a:p>
          <a:p>
            <a:pPr eaLnBrk="0" hangingPunct="0"/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нарушавање функција ћ. мембране услед оксидативног оштећења полинезасићених фосфолипида, циљна места: репродуктивни, васкуларни и мускуларни систем</a:t>
            </a:r>
          </a:p>
          <a:p>
            <a:pPr eaLnBrk="0" hangingPunct="0"/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периферна неуропатија, спиноцеребрална атаксија, скелетна миопатија, ретинопатија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668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pPr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Представља групу једињења од које су: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липосолубилни К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фило</a:t>
            </a:r>
            <a:r>
              <a:rPr lang="sr-Latn-CS" sz="2800" b="1" i="1">
                <a:latin typeface="Times New Roman" pitchFamily="18" charset="0"/>
              </a:rPr>
              <a:t>х</a:t>
            </a:r>
            <a:r>
              <a:rPr lang="en-US" sz="2800" b="1" i="1">
                <a:latin typeface="Times New Roman" pitchFamily="18" charset="0"/>
              </a:rPr>
              <a:t>инон</a:t>
            </a:r>
            <a:r>
              <a:rPr lang="en-US" sz="2800" b="1">
                <a:latin typeface="Times New Roman" pitchFamily="18" charset="0"/>
              </a:rPr>
              <a:t>) и К</a:t>
            </a:r>
            <a:r>
              <a:rPr lang="en-US" sz="28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</a:t>
            </a:r>
            <a:r>
              <a:rPr lang="sr-Latn-CS" sz="2800" b="1" i="1">
                <a:latin typeface="Times New Roman" pitchFamily="18" charset="0"/>
              </a:rPr>
              <a:t>х</a:t>
            </a:r>
            <a:r>
              <a:rPr lang="en-US" sz="2800" b="1" i="1">
                <a:latin typeface="Times New Roman" pitchFamily="18" charset="0"/>
              </a:rPr>
              <a:t>инон</a:t>
            </a:r>
            <a:r>
              <a:rPr lang="en-US" sz="2800" b="1">
                <a:latin typeface="Times New Roman" pitchFamily="18" charset="0"/>
              </a:rPr>
              <a:t>) </a:t>
            </a:r>
          </a:p>
          <a:p>
            <a:pPr lvl="1"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хидросолубилан К</a:t>
            </a:r>
            <a:r>
              <a:rPr lang="en-US" sz="2800" b="1" baseline="-25000">
                <a:latin typeface="Times New Roman" pitchFamily="18" charset="0"/>
              </a:rPr>
              <a:t>3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менадион</a:t>
            </a:r>
            <a:r>
              <a:rPr lang="en-US" sz="2800" b="1">
                <a:latin typeface="Times New Roman" pitchFamily="18" charset="0"/>
              </a:rPr>
              <a:t>)  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153400" cy="569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г</a:t>
            </a:r>
            <a:r>
              <a:rPr lang="en-US" sz="2400" b="1">
                <a:latin typeface="Times New Roman" pitchFamily="18" charset="0"/>
              </a:rPr>
              <a:t>лавна улога</a:t>
            </a:r>
            <a:r>
              <a:rPr lang="sr-Latn-CS" sz="2400" b="1">
                <a:latin typeface="Times New Roman" pitchFamily="18" charset="0"/>
              </a:rPr>
              <a:t> коензима</a:t>
            </a:r>
            <a:r>
              <a:rPr lang="en-US" sz="2400" b="1">
                <a:latin typeface="Times New Roman" pitchFamily="18" charset="0"/>
              </a:rPr>
              <a:t> фактора  коагулације: протромбина (</a:t>
            </a:r>
            <a:r>
              <a:rPr lang="en-US" sz="2400" b="1" i="1">
                <a:latin typeface="Times New Roman" pitchFamily="18" charset="0"/>
              </a:rPr>
              <a:t>faktor II</a:t>
            </a:r>
            <a:r>
              <a:rPr lang="en-US" sz="2400" b="1">
                <a:latin typeface="Times New Roman" pitchFamily="18" charset="0"/>
              </a:rPr>
              <a:t>),</a:t>
            </a:r>
            <a:r>
              <a:rPr lang="sr-Latn-CS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фактора VII, IX и X</a:t>
            </a:r>
            <a:r>
              <a:rPr lang="sr-Latn-CS" sz="2400" b="1">
                <a:latin typeface="Times New Roman" pitchFamily="18" charset="0"/>
              </a:rPr>
              <a:t> (стварање фибринског угрушка)</a:t>
            </a:r>
            <a:r>
              <a:rPr lang="en-US" sz="2400" b="1">
                <a:latin typeface="Times New Roman" pitchFamily="18" charset="0"/>
              </a:rPr>
              <a:t>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витамин К-зависни протеини имају и друге улоге у ћелијској регулацији и утичу на многе ћелијске процесе: запаљење (</a:t>
            </a:r>
            <a:r>
              <a:rPr lang="sr-Latn-CS" sz="2400" b="1">
                <a:latin typeface="Calibri" pitchFamily="34" charset="0"/>
              </a:rPr>
              <a:t>↓</a:t>
            </a:r>
            <a:r>
              <a:rPr lang="en-US" sz="2400" b="1">
                <a:latin typeface="Calibri" pitchFamily="34" charset="0"/>
              </a:rPr>
              <a:t>IL-6, CRP, </a:t>
            </a:r>
            <a:r>
              <a:rPr lang="sr-Latn-CS" sz="2400" b="1">
                <a:latin typeface="Calibri" pitchFamily="34" charset="0"/>
              </a:rPr>
              <a:t>простагландине</a:t>
            </a:r>
            <a:r>
              <a:rPr lang="sr-Latn-CS" sz="2400" b="1">
                <a:latin typeface="Times New Roman" pitchFamily="18" charset="0"/>
              </a:rPr>
              <a:t>), атеросклерозу, ангиогензу, раст туморских ћелија, минерализацију екстрацелуларног матрикса </a:t>
            </a:r>
            <a:r>
              <a:rPr lang="en-US" sz="2400" b="1">
                <a:latin typeface="Times New Roman" pitchFamily="18" charset="0"/>
              </a:rPr>
              <a:t> кости</a:t>
            </a:r>
            <a:r>
              <a:rPr lang="sr-Latn-CS" sz="2400" b="1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побољшава инсулинску осетљивост, 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регулише ниво серумских липида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368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79388" y="381000"/>
            <a:ext cx="8964612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садржај у храни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  К1 се претежно налази у биљкама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намирнице биљног порекла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r>
              <a:rPr lang="sr-Latn-CS" sz="2400" b="1">
                <a:latin typeface="Times New Roman" pitchFamily="18" charset="0"/>
              </a:rPr>
              <a:t>-</a:t>
            </a:r>
            <a:r>
              <a:rPr lang="en-US" sz="2400" b="1" i="1">
                <a:latin typeface="Times New Roman" pitchFamily="18" charset="0"/>
              </a:rPr>
              <a:t>зелено лиснато поврће: </a:t>
            </a:r>
            <a:endParaRPr lang="sr-Latn-CS" sz="2400" b="1" i="1">
              <a:latin typeface="Times New Roman" pitchFamily="18" charset="0"/>
            </a:endParaRPr>
          </a:p>
          <a:p>
            <a:pPr lvl="2" algn="just" eaLnBrk="0" hangingPunct="0"/>
            <a:r>
              <a:rPr lang="en-US" sz="2400" b="1" i="1">
                <a:latin typeface="Times New Roman" pitchFamily="18" charset="0"/>
              </a:rPr>
              <a:t>спанаћ, </a:t>
            </a:r>
            <a:r>
              <a:rPr lang="sr-Latn-CS" sz="2400" b="1" i="1">
                <a:latin typeface="Times New Roman" pitchFamily="18" charset="0"/>
              </a:rPr>
              <a:t>броколи</a:t>
            </a:r>
            <a:r>
              <a:rPr lang="en-US" sz="2400" b="1" i="1">
                <a:latin typeface="Times New Roman" pitchFamily="18" charset="0"/>
              </a:rPr>
              <a:t>,</a:t>
            </a:r>
            <a:r>
              <a:rPr lang="sr-Latn-CS" sz="2400" b="1" i="1">
                <a:latin typeface="Times New Roman" pitchFamily="18" charset="0"/>
              </a:rPr>
              <a:t> кељ,</a:t>
            </a:r>
            <a:r>
              <a:rPr lang="en-US" sz="2400" b="1" i="1">
                <a:latin typeface="Times New Roman" pitchFamily="18" charset="0"/>
              </a:rPr>
              <a:t> купус, зелена салата</a:t>
            </a:r>
            <a:endParaRPr lang="sr-Latn-CS" sz="2400" b="1" i="1">
              <a:latin typeface="Times New Roman" pitchFamily="18" charset="0"/>
            </a:endParaRPr>
          </a:p>
          <a:p>
            <a:pPr lvl="2" algn="just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>
                <a:cs typeface="Times New Roman" pitchFamily="18" charset="0"/>
              </a:rPr>
              <a:t>       </a:t>
            </a:r>
            <a:r>
              <a:rPr lang="sr-Latn-CS" sz="2400" b="1">
                <a:latin typeface="Times New Roman" pitchFamily="18" charset="0"/>
              </a:rPr>
              <a:t>намирнице животињског порекла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>
                <a:cs typeface="Times New Roman" pitchFamily="18" charset="0"/>
              </a:rPr>
              <a:t>       </a:t>
            </a:r>
            <a:r>
              <a:rPr lang="en-US" sz="2400" b="1">
                <a:latin typeface="Times New Roman" pitchFamily="18" charset="0"/>
              </a:rPr>
              <a:t>ферментисани сиреви</a:t>
            </a:r>
            <a:r>
              <a:rPr lang="sr-Latn-CS" sz="2400" b="1">
                <a:latin typeface="Times New Roman" pitchFamily="18" charset="0"/>
              </a:rPr>
              <a:t>, рибље уље, месо </a:t>
            </a:r>
            <a:r>
              <a:rPr lang="en-US" sz="2400" b="1">
                <a:latin typeface="Times New Roman" pitchFamily="18" charset="0"/>
              </a:rPr>
              <a:t>(</a:t>
            </a:r>
            <a:r>
              <a:rPr lang="en-US" sz="2400" b="1" i="1">
                <a:latin typeface="Times New Roman" pitchFamily="18" charset="0"/>
              </a:rPr>
              <a:t>К</a:t>
            </a:r>
            <a:r>
              <a:rPr lang="en-US" sz="2400" b="1" i="1" baseline="-25000">
                <a:latin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>
              <a:buFontTx/>
              <a:buChar char="•"/>
            </a:pPr>
            <a:r>
              <a:rPr lang="sr-Latn-CS" sz="2400" b="1">
                <a:cs typeface="Times New Roman" pitchFamily="18" charset="0"/>
              </a:rPr>
              <a:t>       јетра</a:t>
            </a:r>
            <a:endParaRPr lang="en-US" sz="2400" b="1">
              <a:cs typeface="Times New Roman" pitchFamily="18" charset="0"/>
            </a:endParaRPr>
          </a:p>
        </p:txBody>
      </p:sp>
    </p:spTree>
  </p:cSld>
  <p:clrMapOvr>
    <a:masterClrMapping/>
  </p:clrMapOvr>
  <p:transition advTm="424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9750" y="1247775"/>
            <a:ext cx="76962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endParaRPr lang="sr-Latn-CS" sz="32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 </a:t>
            </a:r>
            <a:r>
              <a:rPr lang="en-US" sz="2800" b="1">
                <a:latin typeface="Times New Roman" pitchFamily="18" charset="0"/>
              </a:rPr>
              <a:t>1</a:t>
            </a:r>
            <a:r>
              <a:rPr lang="sr-Latn-CS" sz="2800" b="1">
                <a:latin typeface="Times New Roman" pitchFamily="18" charset="0"/>
              </a:rPr>
              <a:t>20</a:t>
            </a:r>
            <a:r>
              <a:rPr lang="en-US" sz="2800" b="1">
                <a:latin typeface="Times New Roman" pitchFamily="18" charset="0"/>
              </a:rPr>
              <a:t> μg</a:t>
            </a:r>
            <a:r>
              <a:rPr lang="sr-Latn-CS" sz="2800" b="1">
                <a:latin typeface="Times New Roman" pitchFamily="18" charset="0"/>
              </a:rPr>
              <a:t> мушкарци</a:t>
            </a:r>
          </a:p>
          <a:p>
            <a:pPr lvl="2" algn="just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 90 </a:t>
            </a:r>
            <a:r>
              <a:rPr lang="en-US" sz="2800" b="1">
                <a:latin typeface="Times New Roman" pitchFamily="18" charset="0"/>
              </a:rPr>
              <a:t>μg</a:t>
            </a:r>
            <a:r>
              <a:rPr lang="sr-Latn-CS" sz="2800" b="1">
                <a:latin typeface="Times New Roman" pitchFamily="18" charset="0"/>
              </a:rPr>
              <a:t> жене</a:t>
            </a:r>
          </a:p>
          <a:p>
            <a:pPr lvl="2" algn="just" eaLnBrk="0" hangingPunct="0">
              <a:buFontTx/>
              <a:buChar char="•"/>
            </a:pPr>
            <a:endParaRPr lang="en-US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23850" y="304800"/>
            <a:ext cx="7696200" cy="64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 </a:t>
            </a:r>
            <a:r>
              <a:rPr lang="en-US" sz="2800" b="1">
                <a:latin typeface="Times New Roman" pitchFamily="18" charset="0"/>
              </a:rPr>
              <a:t>И ЗДРАВЉЕ</a:t>
            </a:r>
            <a:endParaRPr lang="en-US" sz="2000" b="1" i="1">
              <a:latin typeface="Times New Roman" pitchFamily="18" charset="0"/>
            </a:endParaRPr>
          </a:p>
          <a:p>
            <a:pPr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/>
            <a:r>
              <a:rPr lang="fr-FR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>
              <a:buFontTx/>
              <a:buChar char="•"/>
            </a:pPr>
            <a:endParaRPr lang="fr-FR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Недостатак витамина К је веома редак код одраслих.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Описан је код одраслих који су дуготрајно примали велике дозе антибиотика (</a:t>
            </a:r>
            <a:r>
              <a:rPr lang="nl-NL" sz="2400" b="1" i="1">
                <a:latin typeface="Times New Roman" pitchFamily="18" charset="0"/>
              </a:rPr>
              <a:t>уништена цревна флора битна за синтезу К</a:t>
            </a:r>
            <a:r>
              <a:rPr lang="nl-NL" sz="2400" b="1" i="1" baseline="-25000">
                <a:latin typeface="Times New Roman" pitchFamily="18" charset="0"/>
              </a:rPr>
              <a:t>3</a:t>
            </a:r>
            <a:r>
              <a:rPr lang="nl-NL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Недостатак је чешћи код новорођене деце, јер трансфер витамина кроз плаценту је редак, </a:t>
            </a:r>
            <a:r>
              <a:rPr lang="sr-Latn-CS" sz="2400" b="1">
                <a:latin typeface="Times New Roman" pitchFamily="18" charset="0"/>
              </a:rPr>
              <a:t>мала је концентрација у млеку, </a:t>
            </a:r>
            <a:r>
              <a:rPr lang="nl-NL" sz="2400" b="1">
                <a:latin typeface="Times New Roman" pitchFamily="18" charset="0"/>
              </a:rPr>
              <a:t>а цревних бактерија нема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Превентивно се даје се 0,5-1</a:t>
            </a:r>
            <a:r>
              <a:rPr lang="en-US" sz="2400" b="1">
                <a:latin typeface="Times New Roman" pitchFamily="18" charset="0"/>
              </a:rPr>
              <a:t>mg i</a:t>
            </a:r>
            <a:r>
              <a:rPr lang="sr-Latn-CS" sz="2400" b="1">
                <a:latin typeface="Times New Roman" pitchFamily="18" charset="0"/>
              </a:rPr>
              <a:t>.</a:t>
            </a:r>
            <a:r>
              <a:rPr lang="en-US" sz="2400" b="1">
                <a:latin typeface="Times New Roman" pitchFamily="18" charset="0"/>
              </a:rPr>
              <a:t>m</a:t>
            </a:r>
            <a:r>
              <a:rPr lang="sr-Latn-CS" sz="2400" b="1">
                <a:latin typeface="Times New Roman" pitchFamily="18" charset="0"/>
              </a:rPr>
              <a:t>. на рођењу</a:t>
            </a:r>
            <a:endParaRPr lang="nl-NL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6954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219200" y="2849563"/>
            <a:ext cx="678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ХИДРОСОЛУБИЛНИ ВИТАМИНИ </a:t>
            </a:r>
          </a:p>
        </p:txBody>
      </p:sp>
    </p:spTree>
  </p:cSld>
  <p:clrMapOvr>
    <a:masterClrMapping/>
  </p:clrMapOvr>
  <p:transition advTm="1029357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9750" y="228600"/>
            <a:ext cx="7696200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C</a:t>
            </a:r>
            <a:r>
              <a:rPr lang="en-US" sz="32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АСКОРБИНСКА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Физиолошку активност испољавају 2 форме: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L-аскорбинска киселина</a:t>
            </a:r>
            <a:r>
              <a:rPr lang="sr-Latn-CS" sz="2400" b="1">
                <a:latin typeface="Times New Roman" pitchFamily="18" charset="0"/>
              </a:rPr>
              <a:t> (90% у крви и ткивима) 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L-дехидроаскорбинска киселина</a:t>
            </a:r>
            <a:r>
              <a:rPr lang="sr-Latn-CS" sz="2400" b="1">
                <a:latin typeface="Times New Roman" pitchFamily="18" charset="0"/>
              </a:rPr>
              <a:t> (оксидацијом претходне, 10%)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Значај C витамина је у </a:t>
            </a:r>
            <a:r>
              <a:rPr lang="sr-Latn-CS" sz="2400" b="1">
                <a:latin typeface="Times New Roman" pitchFamily="18" charset="0"/>
              </a:rPr>
              <a:t>његовој </a:t>
            </a:r>
            <a:r>
              <a:rPr lang="en-US" sz="2400" b="1">
                <a:latin typeface="Times New Roman" pitchFamily="18" charset="0"/>
              </a:rPr>
              <a:t>антиоксидативној </a:t>
            </a:r>
            <a:r>
              <a:rPr lang="sr-Latn-CS" sz="2400" b="1">
                <a:latin typeface="Times New Roman" pitchFamily="18" charset="0"/>
              </a:rPr>
              <a:t>функцији</a:t>
            </a:r>
            <a:r>
              <a:rPr lang="en-US" sz="2400" b="1">
                <a:latin typeface="Times New Roman" pitchFamily="18" charset="0"/>
              </a:rPr>
              <a:t> - штити ћелијске системе од дејства слободних радикала.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762000" y="333375"/>
            <a:ext cx="7696200" cy="554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стварање колагена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стабилизацију основног матрикса </a:t>
            </a:r>
            <a:r>
              <a:rPr lang="sr-Latn-CS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костију, хрскавице, дентина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отпорност зидова крвних судова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апсорпцију и метаболизам гвожђа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синтезу карнитина</a:t>
            </a:r>
            <a:r>
              <a:rPr lang="sr-Latn-CS" sz="2400" b="1">
                <a:latin typeface="Times New Roman" pitchFamily="18" charset="0"/>
              </a:rPr>
              <a:t> и неуротрансмитера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397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38200" y="2057400"/>
            <a:ext cx="7620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Главна улога је заштитна. </a:t>
            </a:r>
          </a:p>
          <a:p>
            <a:pPr algn="just" eaLnBrk="0" hangingPunct="0">
              <a:buFontTx/>
              <a:buChar char="•"/>
            </a:pPr>
            <a:endParaRPr lang="de-DE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Потребни су у организму у малим количинама. </a:t>
            </a:r>
          </a:p>
          <a:p>
            <a:pPr algn="just" eaLnBrk="0" hangingPunct="0">
              <a:buFontTx/>
              <a:buChar char="•"/>
            </a:pPr>
            <a:endParaRPr lang="de-DE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Помажу у одвијању одређених метаболичких функција и спречавају настанак болести, које би њихов недостатак проузроковао.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362200" y="304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sr-Latn-CS" sz="3200" b="1"/>
              <a:t>Витамини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advTm="2177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28600" y="-304800"/>
            <a:ext cx="8229600" cy="718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улога</a:t>
            </a:r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конверзију допамина у норадреналин и фолне киселине у фолинску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endParaRPr lang="sr-Latn-C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разлагању тирозина</a:t>
            </a: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активацију ензимских реакција битних за стварање окситоцина, </a:t>
            </a:r>
          </a:p>
          <a:p>
            <a:pPr lvl="2" eaLnBrk="0" hangingPunct="0"/>
            <a:r>
              <a:rPr lang="en-US" sz="2400" b="1">
                <a:latin typeface="Times New Roman" pitchFamily="18" charset="0"/>
              </a:rPr>
              <a:t>антидиуретичног хормона и </a:t>
            </a:r>
            <a:r>
              <a:rPr lang="sr-Latn-CS" sz="2400" b="1">
                <a:latin typeface="Times New Roman" pitchFamily="18" charset="0"/>
              </a:rPr>
              <a:t>х</a:t>
            </a:r>
            <a:r>
              <a:rPr lang="en-US" sz="2400" b="1">
                <a:latin typeface="Times New Roman" pitchFamily="18" charset="0"/>
              </a:rPr>
              <a:t>олецистокинина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претварању холестерола у жучне киселине</a:t>
            </a: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адреналној стероидогенези</a:t>
            </a: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ублажавање симптома прехладе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601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62000" y="685800"/>
            <a:ext cx="79248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sr-Latn-CS" sz="36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 i="1">
                <a:latin typeface="Times New Roman" pitchFamily="18" charset="0"/>
              </a:rPr>
              <a:t>намирнице биљног порекла </a:t>
            </a:r>
          </a:p>
          <a:p>
            <a:pPr lvl="3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поврће (</a:t>
            </a:r>
            <a:r>
              <a:rPr lang="fr-FR" sz="2400" b="1" i="1">
                <a:latin typeface="Times New Roman" pitchFamily="18" charset="0"/>
              </a:rPr>
              <a:t>першун, паприка, парадајз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воће (</a:t>
            </a:r>
            <a:r>
              <a:rPr lang="fr-FR" sz="2400" b="1" i="1">
                <a:latin typeface="Times New Roman" pitchFamily="18" charset="0"/>
              </a:rPr>
              <a:t>цитрусно</a:t>
            </a:r>
            <a:r>
              <a:rPr lang="fr-FR" sz="2400" b="1">
                <a:latin typeface="Times New Roman" pitchFamily="18" charset="0"/>
              </a:rPr>
              <a:t>)</a:t>
            </a:r>
            <a:r>
              <a:rPr lang="sr-Latn-CS" sz="2400" b="1">
                <a:latin typeface="Times New Roman" pitchFamily="18" charset="0"/>
              </a:rPr>
              <a:t>, бобичасто, јагодичасто</a:t>
            </a:r>
          </a:p>
          <a:p>
            <a:pPr lvl="3"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C витамин је осетљив на топлоту, светло</a:t>
            </a:r>
            <a:r>
              <a:rPr lang="sr-Latn-CS" sz="2400" b="1">
                <a:latin typeface="Times New Roman" pitchFamily="18" charset="0"/>
              </a:rPr>
              <a:t>ст</a:t>
            </a:r>
            <a:r>
              <a:rPr lang="en-US" sz="2400" b="1">
                <a:latin typeface="Times New Roman" pitchFamily="18" charset="0"/>
              </a:rPr>
              <a:t>, алкалије и оксидацију (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400" b="1" i="1">
                <a:latin typeface="Times New Roman" pitchFamily="18" charset="0"/>
              </a:rPr>
              <a:t>50% се губи при уобичајеној кулинарској обради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en-US" sz="24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9373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75</a:t>
            </a:r>
            <a:r>
              <a:rPr lang="en-US" sz="2800" b="1">
                <a:latin typeface="Times New Roman" pitchFamily="18" charset="0"/>
              </a:rPr>
              <a:t> mg </a:t>
            </a:r>
            <a:r>
              <a:rPr lang="sr-Latn-CS" sz="2800" b="1">
                <a:latin typeface="Times New Roman" pitchFamily="18" charset="0"/>
              </a:rPr>
              <a:t>жене</a:t>
            </a:r>
          </a:p>
          <a:p>
            <a:pPr lvl="2" algn="just" eaLnBrk="0" hangingPunct="0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         90 </a:t>
            </a:r>
            <a:r>
              <a:rPr lang="en-US" sz="2800" b="1">
                <a:latin typeface="Times New Roman" pitchFamily="18" charset="0"/>
              </a:rPr>
              <a:t>mg </a:t>
            </a:r>
            <a:r>
              <a:rPr lang="sr-Latn-CS" sz="2800" b="1">
                <a:latin typeface="Times New Roman" pitchFamily="18" charset="0"/>
              </a:rPr>
              <a:t>мушкарци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0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6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95288" y="381000"/>
            <a:ext cx="8278812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Обољење је познато под називом скорбут</a:t>
            </a:r>
            <a:r>
              <a:rPr lang="sr-Latn-CS" sz="2400" b="1">
                <a:latin typeface="Times New Roman" pitchFamily="18" charset="0"/>
              </a:rPr>
              <a:t> (узроковано смањењем синтезе колагена):</a:t>
            </a:r>
            <a:r>
              <a:rPr lang="nl-NL" sz="2400" b="1">
                <a:latin typeface="Times New Roman" pitchFamily="18" charset="0"/>
              </a:rPr>
              <a:t> </a:t>
            </a: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ране тешко зарастају, отварају се старе ране, болови и отоци зглобова, преломи костију, губитак зуба, ситна капиларна крвављења, крварење из десни, депресија и др.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Макорцитна и микроцитна хипохромна анемија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Данас се јавља код сиромашних, особа које уносе мало воћа и поврћа, одојчади храњене искључиво крављим млеком, алкохоличара.</a:t>
            </a:r>
            <a:r>
              <a:rPr lang="sr-Latn-CS" sz="2400" b="1">
                <a:latin typeface="Times New Roman" pitchFamily="18" charset="0"/>
              </a:rPr>
              <a:t> </a:t>
            </a:r>
          </a:p>
          <a:p>
            <a:pPr algn="just" eaLnBrk="0" hangingPunct="0">
              <a:buFontTx/>
              <a:buChar char="•"/>
            </a:pPr>
            <a:endParaRPr lang="nl-NL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912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6962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C</a:t>
            </a:r>
            <a:r>
              <a:rPr lang="en-US" sz="2800" b="1">
                <a:latin typeface="Times New Roman" pitchFamily="18" charset="0"/>
              </a:rPr>
              <a:t>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релативно атоксичан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ГИТ тегобе (дијареја) и </a:t>
            </a:r>
            <a:r>
              <a:rPr lang="sr-Latn-CS" sz="2400" b="1">
                <a:latin typeface="Calibri" pitchFamily="34" charset="0"/>
              </a:rPr>
              <a:t>↑лучење урина</a:t>
            </a:r>
          </a:p>
          <a:p>
            <a:pPr algn="just" eaLnBrk="0" hangingPunct="0"/>
            <a:endParaRPr lang="sr-Latn-CS" sz="2400" b="1">
              <a:latin typeface="Calibri" pitchFamily="34" charset="0"/>
              <a:cs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</a:t>
            </a:r>
            <a:r>
              <a:rPr lang="fr-FR" sz="2400" b="1">
                <a:latin typeface="Times New Roman" pitchFamily="18" charset="0"/>
              </a:rPr>
              <a:t>од особа склоних стварању бубрежних каменаца или оптерећених гвожђем могу се појавити токсични ефекти, па се код њих не саветује већи унос од препорученог.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Тетрациклини, орални контрацептиви и аспирин </a:t>
            </a:r>
            <a:r>
              <a:rPr lang="sr-Latn-CS" sz="2400" b="1">
                <a:latin typeface="Calibri" pitchFamily="34" charset="0"/>
              </a:rPr>
              <a:t>↓конц. овог витамина у плазми.</a:t>
            </a:r>
            <a:endParaRPr lang="sr-Latn-CS" sz="2400" b="1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Tm="46456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23850" y="685800"/>
            <a:ext cx="821055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ВИТАМИНИ </a:t>
            </a:r>
            <a:r>
              <a:rPr lang="en-US" sz="3200" b="1">
                <a:latin typeface="Times New Roman" pitchFamily="18" charset="0"/>
              </a:rPr>
              <a:t>B </a:t>
            </a:r>
            <a:r>
              <a:rPr lang="en-US" sz="2800" b="1">
                <a:latin typeface="Times New Roman" pitchFamily="18" charset="0"/>
              </a:rPr>
              <a:t>ГРУПЕ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Обухватају већи број различитих супстанци по хемијској структури и биолошком деловању!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Углавном су кофактори у бројним ензимима који учестују у метаболизму хранљивих материја.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Главни извор им је заједнички: изнутрице (</a:t>
            </a:r>
            <a:r>
              <a:rPr lang="en-US" sz="2400" b="1" i="1">
                <a:latin typeface="Times New Roman" pitchFamily="18" charset="0"/>
              </a:rPr>
              <a:t>пре свега јетра</a:t>
            </a:r>
            <a:r>
              <a:rPr lang="en-US" sz="2400" b="1">
                <a:latin typeface="Times New Roman" pitchFamily="18" charset="0"/>
              </a:rPr>
              <a:t>) и квасац!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082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62000" y="914400"/>
            <a:ext cx="7696200" cy="502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sr-Latn-CS" sz="2800" b="1" i="1"/>
              <a:t>тиамин,</a:t>
            </a:r>
            <a:r>
              <a:rPr lang="sr-Latn-CS" sz="2800" b="1" i="1">
                <a:latin typeface="Times New Roman" pitchFamily="18" charset="0"/>
              </a:rPr>
              <a:t> </a:t>
            </a:r>
            <a:r>
              <a:rPr lang="sr-Latn-CS" sz="2800" b="1" i="1"/>
              <a:t>анеурин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значај и улога</a:t>
            </a:r>
          </a:p>
          <a:p>
            <a:pPr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облику тиаминпирофосфата (</a:t>
            </a:r>
            <a:r>
              <a:rPr lang="en-US" sz="2400" b="1" i="1">
                <a:latin typeface="Times New Roman" pitchFamily="18" charset="0"/>
              </a:rPr>
              <a:t>TPP</a:t>
            </a:r>
            <a:r>
              <a:rPr lang="en-US" sz="2400" b="1">
                <a:latin typeface="Times New Roman" pitchFamily="18" charset="0"/>
              </a:rPr>
              <a:t>) </a:t>
            </a:r>
            <a:r>
              <a:rPr lang="sr-Latn-CS" sz="2400" b="1">
                <a:latin typeface="Times New Roman" pitchFamily="18" charset="0"/>
              </a:rPr>
              <a:t>коензим </a:t>
            </a:r>
            <a:r>
              <a:rPr lang="en-US" sz="2400" b="1">
                <a:latin typeface="Times New Roman" pitchFamily="18" charset="0"/>
              </a:rPr>
              <a:t>у метаболизму угљених хидрата</a:t>
            </a:r>
            <a:r>
              <a:rPr lang="sr-Latn-CS" sz="2400" b="1">
                <a:latin typeface="Times New Roman" pitchFamily="18" charset="0"/>
              </a:rPr>
              <a:t> и масти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en-US" sz="2400" b="1" i="1">
                <a:latin typeface="Times New Roman" pitchFamily="18" charset="0"/>
              </a:rPr>
              <a:t>разградња глукозе и претварање глукозе у масти</a:t>
            </a:r>
            <a:r>
              <a:rPr lang="en-US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као коензим у бројним реакцијама везаним за правилну функцију мишићног и нервног ткива.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тиамин-трифосфат (</a:t>
            </a:r>
            <a:r>
              <a:rPr lang="en-US" sz="2400" b="1">
                <a:latin typeface="Times New Roman" pitchFamily="18" charset="0"/>
              </a:rPr>
              <a:t>TTP</a:t>
            </a:r>
            <a:r>
              <a:rPr lang="sr-Latn-CS" sz="2400" b="1">
                <a:latin typeface="Times New Roman" pitchFamily="18" charset="0"/>
              </a:rPr>
              <a:t>) има улогу 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у преносу нервних импулса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7592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76962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Апсорбује се у горњим партијама танког црева, активно уз присуство адено</a:t>
            </a:r>
            <a:r>
              <a:rPr lang="sr-Latn-CS" sz="2400" b="1">
                <a:latin typeface="Times New Roman" pitchFamily="18" charset="0"/>
              </a:rPr>
              <a:t>з</a:t>
            </a:r>
            <a:r>
              <a:rPr lang="en-US" sz="2400" b="1">
                <a:latin typeface="Times New Roman" pitchFamily="18" charset="0"/>
              </a:rPr>
              <a:t>ин-трифосфатазе.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 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Алкохол инхибира активни транспорт тиамина и </a:t>
            </a:r>
            <a:r>
              <a:rPr lang="sr-Latn-CS" sz="2400" b="1">
                <a:latin typeface="Calibri" pitchFamily="34" charset="0"/>
              </a:rPr>
              <a:t>↑ уринарну секрецију овог витамина (дефицит се јавља код алкохоличара), не ремети пасивну дифузију</a:t>
            </a:r>
          </a:p>
          <a:p>
            <a:pPr algn="just" eaLnBrk="0" hangingPunct="0"/>
            <a:endParaRPr lang="sr-Latn-CS" sz="2400" b="1">
              <a:latin typeface="Calibri" pitchFamily="34" charset="0"/>
              <a:cs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Када је унос витамина B</a:t>
            </a:r>
            <a:r>
              <a:rPr lang="en-US" sz="2400" b="1" baseline="-25000">
                <a:latin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</a:rPr>
              <a:t> већи од 5 mg дневно онда се апсорбује и пасивно.</a:t>
            </a:r>
            <a:r>
              <a:rPr lang="en-US" sz="28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2874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468313" y="609600"/>
            <a:ext cx="7696200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sr-Latn-CS" sz="2800" b="1" i="1">
              <a:latin typeface="Times New Roman" pitchFamily="18" charset="0"/>
            </a:endParaRPr>
          </a:p>
          <a:p>
            <a:pPr eaLnBrk="0" hangingPunct="0"/>
            <a:r>
              <a:rPr lang="fr-FR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fr-FR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  <a:endParaRPr lang="fr-FR" sz="2400" b="1">
              <a:latin typeface="Times New Roman" pitchFamily="18" charset="0"/>
            </a:endParaRPr>
          </a:p>
          <a:p>
            <a:pPr lvl="4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интегралне житарице</a:t>
            </a: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легуминозе (</a:t>
            </a:r>
            <a:r>
              <a:rPr lang="en-US" sz="2400" b="1" i="1">
                <a:latin typeface="Times New Roman" pitchFamily="18" charset="0"/>
              </a:rPr>
              <a:t>пасуљ, грашак и др</a:t>
            </a:r>
            <a:r>
              <a:rPr lang="en-US" sz="2400" b="1">
                <a:latin typeface="Times New Roman" pitchFamily="18" charset="0"/>
              </a:rPr>
              <a:t>.)</a:t>
            </a:r>
            <a:r>
              <a:rPr lang="sr-Latn-CS" sz="2400" b="1">
                <a:latin typeface="Times New Roman" pitchFamily="18" charset="0"/>
              </a:rPr>
              <a:t> језграсто воће</a:t>
            </a:r>
            <a:endParaRPr lang="en-US" sz="2400" b="1">
              <a:latin typeface="Times New Roman" pitchFamily="18" charset="0"/>
            </a:endParaRP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</a:p>
          <a:p>
            <a:pPr lvl="4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  <a:endParaRPr lang="fr-FR" sz="2400" b="1">
              <a:latin typeface="Times New Roman" pitchFamily="18" charset="0"/>
            </a:endParaRPr>
          </a:p>
          <a:p>
            <a:pPr lvl="4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свињско месо</a:t>
            </a:r>
            <a:r>
              <a:rPr lang="sr-Latn-CS" sz="2400" b="1">
                <a:latin typeface="Times New Roman" pitchFamily="18" charset="0"/>
              </a:rPr>
              <a:t>, риба, јаја</a:t>
            </a:r>
            <a:endParaRPr lang="fr-FR" sz="2400" b="1">
              <a:latin typeface="Times New Roman" pitchFamily="18" charset="0"/>
            </a:endParaRPr>
          </a:p>
          <a:p>
            <a:pPr lvl="4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endParaRPr lang="sr-Latn-CS" sz="2400" b="1">
              <a:latin typeface="Times New Roman" pitchFamily="18" charset="0"/>
            </a:endParaRPr>
          </a:p>
          <a:p>
            <a:pPr lvl="4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lvl="4"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07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sr-Latn-CS" sz="3200" b="1" baseline="-25000">
                <a:latin typeface="Times New Roman" pitchFamily="18" charset="0"/>
              </a:rPr>
              <a:t>1</a:t>
            </a:r>
          </a:p>
          <a:p>
            <a:pPr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1.2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мушкарци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1.1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жене 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8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2000" y="2084388"/>
            <a:ext cx="76962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de-DE" sz="2800" b="1">
                <a:latin typeface="Times New Roman" pitchFamily="18" charset="0"/>
              </a:rPr>
              <a:t>Подела према растворљивости у мастима</a:t>
            </a:r>
            <a:r>
              <a:rPr lang="sr-Latn-CS" sz="2800" b="1">
                <a:latin typeface="Times New Roman" pitchFamily="18" charset="0"/>
              </a:rPr>
              <a:t>,</a:t>
            </a:r>
            <a:r>
              <a:rPr lang="de-DE" sz="2800" b="1">
                <a:latin typeface="Times New Roman" pitchFamily="18" charset="0"/>
              </a:rPr>
              <a:t> односно води: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de-DE" sz="2800" b="1">
                <a:latin typeface="Times New Roman" pitchFamily="18" charset="0"/>
              </a:rPr>
              <a:t>ЛИПОСОЛУБИЛНИ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de-DE" sz="2800" b="1">
                <a:latin typeface="Times New Roman" pitchFamily="18" charset="0"/>
              </a:rPr>
              <a:t>ХИДРОСОЛУБИЛНИ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62200" y="3048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sr-Latn-CS" sz="3200" b="1"/>
              <a:t>Витамини-подела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advTm="9672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630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 </a:t>
            </a:r>
            <a:r>
              <a:rPr lang="sr-Latn-CS" sz="2800" b="1">
                <a:latin typeface="Times New Roman" pitchFamily="18" charset="0"/>
              </a:rPr>
              <a:t>- </a:t>
            </a:r>
            <a:r>
              <a:rPr lang="sr-Latn-CS" sz="2800" b="1" i="1">
                <a:latin typeface="Times New Roman" pitchFamily="18" charset="0"/>
              </a:rPr>
              <a:t>д</a:t>
            </a:r>
            <a:r>
              <a:rPr lang="en-US" sz="2800" b="1" i="1">
                <a:latin typeface="Times New Roman" pitchFamily="18" charset="0"/>
              </a:rPr>
              <a:t>ефицит</a:t>
            </a:r>
            <a:endParaRPr lang="en-US" sz="2000" b="1">
              <a:latin typeface="Times New Roman" pitchFamily="18" charset="0"/>
            </a:endParaRPr>
          </a:p>
          <a:p>
            <a:pPr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Недостатак витамина B</a:t>
            </a:r>
            <a:r>
              <a:rPr lang="en-US" sz="2400" b="1" baseline="-25000">
                <a:latin typeface="Times New Roman" pitchFamily="18" charset="0"/>
              </a:rPr>
              <a:t>1</a:t>
            </a:r>
            <a:r>
              <a:rPr lang="en-US" sz="2400" b="1">
                <a:latin typeface="Times New Roman" pitchFamily="18" charset="0"/>
              </a:rPr>
              <a:t> када је дневни унос испод 0,1 mg на 1000 kcal дневно. </a:t>
            </a: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Обољење је познато под називом бери бери – “ја не могу”</a:t>
            </a:r>
            <a:r>
              <a:rPr lang="sr-Latn-CS" sz="2400" b="1">
                <a:latin typeface="Times New Roman" pitchFamily="18" charset="0"/>
              </a:rPr>
              <a:t> (употреба ољуштеног пиринча као главне житарице)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Облици:</a:t>
            </a: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	-суви или неуритички, </a:t>
            </a: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	-влажни или едематозни и </a:t>
            </a:r>
          </a:p>
          <a:p>
            <a:pPr algn="just" eaLnBrk="0" hangingPunct="0"/>
            <a:r>
              <a:rPr lang="sr-Latn-CS" sz="2400" b="1">
                <a:latin typeface="Times New Roman" pitchFamily="18" charset="0"/>
              </a:rPr>
              <a:t>	-акутни или фулминантни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/>
              <a:t>Знаци су: малаксалост, мишићна немоћ, поремећаји нервног (</a:t>
            </a:r>
            <a:r>
              <a:rPr lang="en-US" sz="2400" b="1" i="1"/>
              <a:t>слаба координација, пролазна и трајна одузетост руку и ногу</a:t>
            </a:r>
            <a:r>
              <a:rPr lang="sr-Latn-CS" sz="2400" b="1" i="1"/>
              <a:t>,</a:t>
            </a:r>
            <a:r>
              <a:rPr lang="en-US" sz="2400" b="1" i="1"/>
              <a:t> </a:t>
            </a:r>
            <a:r>
              <a:rPr lang="sr-Latn-CS" sz="2400" b="1"/>
              <a:t>периферна неуропатија, Верникеова енцефалопатија и Корсаковљева психоза, </a:t>
            </a:r>
            <a:r>
              <a:rPr lang="en-US" sz="2400" b="1"/>
              <a:t>) и кардиоваскуларног система (</a:t>
            </a:r>
            <a:r>
              <a:rPr lang="en-US" sz="2400" b="1" i="1"/>
              <a:t>попуштање срчаног мишића</a:t>
            </a:r>
            <a:r>
              <a:rPr lang="sr-Latn-CS" sz="2400" b="1"/>
              <a:t>), лактичка ацидоза</a:t>
            </a:r>
            <a:endParaRPr lang="en-US" sz="2400" b="1"/>
          </a:p>
        </p:txBody>
      </p:sp>
    </p:spTree>
  </p:cSld>
  <p:clrMapOvr>
    <a:masterClrMapping/>
  </p:clrMapOvr>
  <p:transition advTm="22624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69620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Latn-CS" sz="2800" b="1">
                <a:latin typeface="Times New Roman" pitchFamily="18" charset="0"/>
              </a:rPr>
              <a:t>-дефицит</a:t>
            </a:r>
            <a:endParaRPr lang="fr-FR" sz="1400" b="1">
              <a:latin typeface="Times New Roman" pitchFamily="18" charset="0"/>
            </a:endParaRPr>
          </a:p>
          <a:p>
            <a:pPr algn="just" eaLnBrk="0" hangingPunct="0"/>
            <a:endParaRPr lang="en-US" sz="2000" b="1" i="1">
              <a:latin typeface="Times New Roman" pitchFamily="18" charset="0"/>
            </a:endParaRP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Ризична група су алкохоличари (</a:t>
            </a:r>
            <a:r>
              <a:rPr lang="en-US" sz="2400" b="1" i="1">
                <a:latin typeface="Times New Roman" pitchFamily="18" charset="0"/>
              </a:rPr>
              <a:t>због дејства алкохола смањује се апсорпција витамина у цреву, а и претварање тиамина у активну форму у јетри</a:t>
            </a:r>
            <a:r>
              <a:rPr lang="en-US" sz="2400" b="1">
                <a:latin typeface="Times New Roman" pitchFamily="18" charset="0"/>
              </a:rPr>
              <a:t>).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Данас се јавља код сиромашних, особа које уносе мало воћа и поврћа, одојчади храњене искључиво крављим млеком, алкохоличара.</a:t>
            </a:r>
          </a:p>
        </p:txBody>
      </p:sp>
    </p:spTree>
  </p:cSld>
  <p:clrMapOvr>
    <a:masterClrMapping/>
  </p:clrMapOvr>
  <p:transition advTm="9111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430213" y="1052513"/>
            <a:ext cx="8713787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 baseline="-25000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(</a:t>
            </a:r>
            <a:r>
              <a:rPr lang="sr-Latn-CS" sz="2800" b="1" i="1">
                <a:latin typeface="Times New Roman" pitchFamily="18" charset="0"/>
              </a:rPr>
              <a:t>рибофлавин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Витамин B</a:t>
            </a:r>
            <a:r>
              <a:rPr lang="en-US" sz="2400" b="1" baseline="-25000">
                <a:latin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је прекурсор </a:t>
            </a:r>
            <a:r>
              <a:rPr lang="en-US" sz="2400" b="1">
                <a:latin typeface="Times New Roman" pitchFamily="18" charset="0"/>
              </a:rPr>
              <a:t>коензима: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флавин мононуклеотид (</a:t>
            </a:r>
            <a:r>
              <a:rPr lang="en-US" sz="2400" b="1" i="1">
                <a:latin typeface="Times New Roman" pitchFamily="18" charset="0"/>
              </a:rPr>
              <a:t>FMN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флавин аденин-динуклеотид (</a:t>
            </a:r>
            <a:r>
              <a:rPr lang="en-US" sz="2400" b="1" i="1">
                <a:latin typeface="Times New Roman" pitchFamily="18" charset="0"/>
              </a:rPr>
              <a:t>FAD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Ензими који садрже ове коензиме укључени су у низ оксидо-редуктивних реакција у организму (</a:t>
            </a:r>
            <a:r>
              <a:rPr lang="en-US" sz="2400" b="1" i="1">
                <a:latin typeface="Times New Roman" pitchFamily="18" charset="0"/>
              </a:rPr>
              <a:t>метаболизму енергије и протеина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Важан је </a:t>
            </a:r>
            <a:r>
              <a:rPr lang="sr-Latn-CS" sz="2400" b="1">
                <a:latin typeface="Times New Roman" pitchFamily="18" charset="0"/>
              </a:rPr>
              <a:t>у </a:t>
            </a:r>
            <a:r>
              <a:rPr lang="en-US" sz="2400" b="1">
                <a:latin typeface="Times New Roman" pitchFamily="18" charset="0"/>
              </a:rPr>
              <a:t>антиоксидативн</a:t>
            </a:r>
            <a:r>
              <a:rPr lang="sr-Latn-CS" sz="2400" b="1">
                <a:latin typeface="Times New Roman" pitchFamily="18" charset="0"/>
              </a:rPr>
              <a:t>ом</a:t>
            </a:r>
            <a:r>
              <a:rPr lang="en-US" sz="2400" b="1">
                <a:latin typeface="Times New Roman" pitchFamily="18" charset="0"/>
              </a:rPr>
              <a:t> систем</a:t>
            </a:r>
            <a:r>
              <a:rPr lang="sr-Latn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 advTm="2221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763000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Лако се апсорбује у горњим партијама танког црева специфичним транспортом.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Распоређује се по свим ткивима, али су резерве мале, па је неопходно стално </a:t>
            </a:r>
            <a:r>
              <a:rPr lang="sr-Latn-CS" sz="2400" b="1">
                <a:latin typeface="Times New Roman" pitchFamily="18" charset="0"/>
              </a:rPr>
              <a:t>га </a:t>
            </a:r>
            <a:r>
              <a:rPr lang="en-US" sz="2400" b="1">
                <a:latin typeface="Times New Roman" pitchFamily="18" charset="0"/>
              </a:rPr>
              <a:t>уносити.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Излучује се урином, али може и фецесом (</a:t>
            </a:r>
            <a:r>
              <a:rPr lang="fr-FR" sz="2400" b="1" i="1">
                <a:latin typeface="Times New Roman" pitchFamily="18" charset="0"/>
              </a:rPr>
              <a:t>могућа синтеза малих количина из хране под утицајем цревних бактерија</a:t>
            </a:r>
            <a:r>
              <a:rPr lang="fr-FR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Етанол утиче на хидролизу коензима и спречава апсорпцију слободног рибофлавина.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5625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76962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 baseline="-25000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поврће (</a:t>
            </a:r>
            <a:r>
              <a:rPr lang="fr-FR" sz="2400" b="1" i="1">
                <a:latin typeface="Times New Roman" pitchFamily="18" charset="0"/>
              </a:rPr>
              <a:t>спанаћ, кељ, купус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квасац</a:t>
            </a:r>
          </a:p>
        </p:txBody>
      </p:sp>
    </p:spTree>
  </p:cSld>
  <p:clrMapOvr>
    <a:masterClrMapping/>
  </p:clrMapOvr>
  <p:transition advTm="301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755650" y="1066800"/>
            <a:ext cx="7696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eaLnBrk="0" hangingPunct="0"/>
            <a:r>
              <a:rPr lang="en-US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1.3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мушкарци</a:t>
            </a: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800" b="1">
                <a:latin typeface="Times New Roman" pitchFamily="18" charset="0"/>
              </a:rPr>
              <a:t>1.1</a:t>
            </a:r>
            <a:r>
              <a:rPr lang="en-US" sz="2800" b="1">
                <a:latin typeface="Times New Roman" pitchFamily="18" charset="0"/>
              </a:rPr>
              <a:t> mg  </a:t>
            </a:r>
            <a:r>
              <a:rPr lang="sr-Latn-CS" sz="2800" b="1">
                <a:latin typeface="Times New Roman" pitchFamily="18" charset="0"/>
              </a:rPr>
              <a:t>жене </a:t>
            </a:r>
          </a:p>
          <a:p>
            <a:pPr lvl="2"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64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0" y="-122238"/>
            <a:ext cx="8915400" cy="728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2</a:t>
            </a:r>
            <a:r>
              <a:rPr lang="sr-Latn-CS" sz="3200" b="1" baseline="-25000">
                <a:latin typeface="Times New Roman" pitchFamily="18" charset="0"/>
              </a:rPr>
              <a:t>- дефицит</a:t>
            </a:r>
            <a:endParaRPr lang="nl-NL" sz="2800" b="1">
              <a:latin typeface="Times New Roman" pitchFamily="18" charset="0"/>
            </a:endParaRPr>
          </a:p>
          <a:p>
            <a:pPr algn="just" eaLnBrk="0" hangingPunct="0"/>
            <a:endParaRPr lang="nl-NL" sz="2000" b="1"/>
          </a:p>
          <a:p>
            <a:pPr algn="just" eaLnBrk="0" hangingPunct="0">
              <a:buFontTx/>
              <a:buChar char="•"/>
            </a:pPr>
            <a:r>
              <a:rPr lang="nl-NL" sz="2000" b="1"/>
              <a:t>Обољење је познато под називом арибофлавиноза. </a:t>
            </a:r>
            <a:endParaRPr lang="sr-Latn-CS" sz="2000" b="1"/>
          </a:p>
          <a:p>
            <a:pPr algn="just" eaLnBrk="0" hangingPunct="0"/>
            <a:endParaRPr lang="nl-NL" sz="2000" b="1"/>
          </a:p>
          <a:p>
            <a:pPr algn="just" eaLnBrk="0" hangingPunct="0">
              <a:buFontTx/>
              <a:buChar char="•"/>
            </a:pPr>
            <a:r>
              <a:rPr lang="nl-NL" sz="2000" b="1"/>
              <a:t>Знаци су: запаљење очију, </a:t>
            </a:r>
            <a:r>
              <a:rPr lang="sr-Latn-CS" sz="2000" b="1"/>
              <a:t>оток и црвенило </a:t>
            </a:r>
            <a:r>
              <a:rPr lang="nl-NL" sz="2000" b="1"/>
              <a:t>усана-heilosis, </a:t>
            </a:r>
            <a:r>
              <a:rPr lang="sr-Latn-CS" sz="2000" b="1"/>
              <a:t>црвенило и рагаде углова </a:t>
            </a:r>
            <a:r>
              <a:rPr lang="nl-NL" sz="2000" b="1"/>
              <a:t>усана-</a:t>
            </a:r>
            <a:r>
              <a:rPr lang="en-US" sz="2000" b="1"/>
              <a:t>stomatitis angularis</a:t>
            </a:r>
            <a:r>
              <a:rPr lang="sr-Latn-CS" sz="2000" b="1"/>
              <a:t>.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Атрофија слузнице усана, језик пурпурноцрвен и отечен са рагадама, атрофија папила, гладак језик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Себороични дерматитис на носу, назолабијалним браздама</a:t>
            </a:r>
          </a:p>
          <a:p>
            <a:pPr algn="just" eaLnBrk="0" hangingPunct="0"/>
            <a:r>
              <a:rPr lang="sr-Latn-CS" sz="2000" b="1"/>
              <a:t> </a:t>
            </a:r>
          </a:p>
          <a:p>
            <a:pPr algn="just" eaLnBrk="0" hangingPunct="0">
              <a:buFontTx/>
              <a:buChar char="•"/>
            </a:pPr>
            <a:r>
              <a:rPr lang="sr-Latn-CS" sz="2000" b="1"/>
              <a:t>Суви дерматитис на шакама и гениталијама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Црвенило и оток очних капака и коњуктиве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Поремећај адаптације на таму јер (у саставу фоторецептора)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Нормоцитна, нормохромна анемија са ретикулоцитопенијом, леукопенијом и тромбоцитопенијом</a:t>
            </a:r>
          </a:p>
          <a:p>
            <a:pPr algn="just" eaLnBrk="0" hangingPunct="0"/>
            <a:endParaRPr lang="sr-Latn-CS" sz="2000" b="1"/>
          </a:p>
          <a:p>
            <a:pPr algn="just" eaLnBrk="0" hangingPunct="0">
              <a:buFontTx/>
              <a:buChar char="•"/>
            </a:pPr>
            <a:r>
              <a:rPr lang="sr-Latn-CS" sz="2000" b="1"/>
              <a:t>Смањено превођења витамина В6 у активни метаболички облик</a:t>
            </a:r>
          </a:p>
          <a:p>
            <a:pPr algn="just" eaLnBrk="0" hangingPunct="0"/>
            <a:endParaRPr lang="nl-NL" sz="2000" b="1"/>
          </a:p>
        </p:txBody>
      </p:sp>
    </p:spTree>
  </p:cSld>
  <p:clrMapOvr>
    <a:masterClrMapping/>
  </p:clrMapOvr>
  <p:transition advTm="53811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539750" y="1052513"/>
            <a:ext cx="769620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2800" b="1">
                <a:latin typeface="Times New Roman" pitchFamily="18" charset="0"/>
              </a:rPr>
              <a:t>Витамин </a:t>
            </a:r>
            <a:r>
              <a:rPr lang="en-US" sz="2800" b="1">
                <a:latin typeface="Times New Roman" pitchFamily="18" charset="0"/>
              </a:rPr>
              <a:t>B3 (</a:t>
            </a:r>
            <a:r>
              <a:rPr lang="sr-Latn-C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 i="1">
                <a:latin typeface="Times New Roman" pitchFamily="18" charset="0"/>
              </a:rPr>
              <a:t>, </a:t>
            </a:r>
            <a:r>
              <a:rPr lang="sr-Latn-CS" sz="2800" b="1" i="1"/>
              <a:t>никотинамид</a:t>
            </a:r>
            <a:r>
              <a:rPr lang="en-US" sz="2800" b="1" i="1"/>
              <a:t>, </a:t>
            </a:r>
            <a:r>
              <a:rPr lang="sr-Latn-CS" sz="2800" b="1" i="1"/>
              <a:t>ниацин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Ниацин у организму </a:t>
            </a:r>
            <a:r>
              <a:rPr lang="sr-Latn-CS" sz="2400" b="1">
                <a:latin typeface="Times New Roman" pitchFamily="18" charset="0"/>
              </a:rPr>
              <a:t>остварује своју улогу</a:t>
            </a:r>
            <a:r>
              <a:rPr lang="en-US" sz="2400" b="1">
                <a:latin typeface="Times New Roman" pitchFamily="18" charset="0"/>
              </a:rPr>
              <a:t> после конверзије у никотинамид</a:t>
            </a:r>
            <a:r>
              <a:rPr lang="sr-Latn-CS" sz="2400" b="1">
                <a:latin typeface="Times New Roman" pitchFamily="18" charset="0"/>
              </a:rPr>
              <a:t> који је есенцијална компонента коензима</a:t>
            </a:r>
            <a:r>
              <a:rPr lang="en-US" sz="2400" b="1">
                <a:latin typeface="Times New Roman" pitchFamily="18" charset="0"/>
              </a:rPr>
              <a:t> аденин-динуклеотид фосфат (</a:t>
            </a:r>
            <a:r>
              <a:rPr lang="en-US" sz="2400" b="1" i="1">
                <a:latin typeface="Times New Roman" pitchFamily="18" charset="0"/>
              </a:rPr>
              <a:t>NADP</a:t>
            </a:r>
            <a:r>
              <a:rPr lang="en-US" sz="2400" b="1">
                <a:latin typeface="Times New Roman" pitchFamily="18" charset="0"/>
              </a:rPr>
              <a:t>) или никотинамид аденин-динуклетид (</a:t>
            </a:r>
            <a:r>
              <a:rPr lang="en-US" sz="2400" b="1" i="1">
                <a:latin typeface="Times New Roman" pitchFamily="18" charset="0"/>
              </a:rPr>
              <a:t>NAD</a:t>
            </a:r>
            <a:r>
              <a:rPr lang="en-US" sz="2400" b="1">
                <a:latin typeface="Times New Roman" pitchFamily="18" charset="0"/>
              </a:rPr>
              <a:t>).</a:t>
            </a:r>
            <a:r>
              <a:rPr lang="en-US" sz="2800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1909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755650" y="981075"/>
            <a:ext cx="76962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Укључује се у оксидоредуктивне реакције у метаболизму угљених хидрата, масти и ткивно дисање.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организму се може формирати из есенцијалне аминокиселине триптофана и то: 60 mg триптофана ствара 1 mg ниацина</a:t>
            </a:r>
          </a:p>
        </p:txBody>
      </p:sp>
    </p:spTree>
  </p:cSld>
  <p:clrMapOvr>
    <a:masterClrMapping/>
  </p:clrMapOvr>
  <p:transition advTm="179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762000" y="2008188"/>
            <a:ext cx="7696200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Унет храном лако се </a:t>
            </a:r>
            <a:r>
              <a:rPr lang="sr-Latn-CS" sz="2400" b="1">
                <a:latin typeface="Times New Roman" pitchFamily="18" charset="0"/>
              </a:rPr>
              <a:t>дифузијом </a:t>
            </a:r>
            <a:r>
              <a:rPr lang="en-US" sz="2400" b="1">
                <a:latin typeface="Times New Roman" pitchFamily="18" charset="0"/>
              </a:rPr>
              <a:t>апсорбује у танком цреву и дистрибуира у сва ткива. 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Излуч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је се урином.</a:t>
            </a:r>
          </a:p>
        </p:txBody>
      </p:sp>
    </p:spTree>
  </p:cSld>
  <p:clrMapOvr>
    <a:masterClrMapping/>
  </p:clrMapOvr>
  <p:transition advTm="291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0" y="465138"/>
            <a:ext cx="7696200" cy="596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de-DE" sz="1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ЛИПОСОЛУБИЛНИ</a:t>
            </a:r>
            <a:r>
              <a:rPr lang="sr-Latn-CS" sz="2800" b="1">
                <a:latin typeface="Times New Roman" pitchFamily="18" charset="0"/>
              </a:rPr>
              <a:t> ВИТАМИНИ</a:t>
            </a:r>
            <a:endParaRPr lang="de-DE" sz="2400" b="1">
              <a:latin typeface="Times New Roman" pitchFamily="18" charset="0"/>
            </a:endParaRPr>
          </a:p>
          <a:p>
            <a:pPr algn="just" eaLnBrk="0" hangingPunct="0"/>
            <a:endParaRPr lang="de-DE" sz="1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de-DE" sz="2400" b="1">
                <a:latin typeface="Times New Roman" pitchFamily="18" charset="0"/>
              </a:rPr>
              <a:t>Витамини растворљиви у мастима.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de-DE" sz="2400" b="1">
                <a:latin typeface="Times New Roman" pitchFamily="18" charset="0"/>
              </a:rPr>
              <a:t>Њихове карактеристике и метаболизам везани су за метаболизам масти.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de-DE" sz="2400" b="1">
                <a:latin typeface="Times New Roman" pitchFamily="18" charset="0"/>
              </a:rPr>
              <a:t>Складиште се у организму.</a:t>
            </a:r>
          </a:p>
          <a:p>
            <a:pPr lvl="2" algn="just" eaLnBrk="0" hangingPunct="0">
              <a:buFontTx/>
              <a:buChar char="•"/>
            </a:pPr>
            <a:endParaRPr lang="de-DE" sz="14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800" b="1">
                <a:latin typeface="Times New Roman" pitchFamily="18" charset="0"/>
              </a:rPr>
              <a:t>ЛИПОСОЛУБИЛНИ ВИТАМИНИ СУ</a:t>
            </a:r>
          </a:p>
          <a:p>
            <a:pPr lvl="2" algn="just" eaLnBrk="0" hangingPunct="0"/>
            <a:endParaRPr lang="de-DE" sz="2400" b="1">
              <a:latin typeface="Times New Roman" pitchFamily="18" charset="0"/>
            </a:endParaRPr>
          </a:p>
          <a:p>
            <a:pPr lvl="3" algn="just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Витамин А</a:t>
            </a:r>
          </a:p>
          <a:p>
            <a:pPr lvl="3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Витамин D</a:t>
            </a:r>
          </a:p>
          <a:p>
            <a:pPr lvl="3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Витамин Е</a:t>
            </a:r>
          </a:p>
          <a:p>
            <a:pPr lvl="3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Витам</a:t>
            </a:r>
            <a:r>
              <a:rPr lang="sr-Latn-CS" sz="2400" b="1">
                <a:latin typeface="Times New Roman" pitchFamily="18" charset="0"/>
              </a:rPr>
              <a:t>и</a:t>
            </a:r>
            <a:r>
              <a:rPr lang="de-DE" sz="2400" b="1">
                <a:latin typeface="Times New Roman" pitchFamily="18" charset="0"/>
              </a:rPr>
              <a:t>н К</a:t>
            </a:r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Унет</a:t>
            </a:r>
            <a:r>
              <a:rPr lang="sr-Latn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храном </a:t>
            </a:r>
            <a:r>
              <a:rPr lang="sr-Latn-CS" sz="2400" b="1">
                <a:latin typeface="Times New Roman" pitchFamily="18" charset="0"/>
              </a:rPr>
              <a:t>ови </a:t>
            </a:r>
            <a:r>
              <a:rPr lang="en-US" sz="2400" b="1">
                <a:latin typeface="Times New Roman" pitchFamily="18" charset="0"/>
              </a:rPr>
              <a:t>витамин</a:t>
            </a:r>
            <a:r>
              <a:rPr lang="sr-Latn-CS" sz="2400" b="1">
                <a:latin typeface="Times New Roman" pitchFamily="18" charset="0"/>
              </a:rPr>
              <a:t>и </a:t>
            </a:r>
            <a:r>
              <a:rPr lang="en-US" sz="2400" b="1">
                <a:latin typeface="Times New Roman" pitchFamily="18" charset="0"/>
              </a:rPr>
              <a:t>се помоћу жучних соли и активности панкреасне липазе у горњим деловима танког црева апсорбуј</a:t>
            </a:r>
            <a:r>
              <a:rPr lang="sr-Latn-CS" sz="2400" b="1">
                <a:latin typeface="Times New Roman" pitchFamily="18" charset="0"/>
              </a:rPr>
              <a:t>у.</a:t>
            </a:r>
            <a:endParaRPr lang="de-DE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4435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-76200"/>
            <a:ext cx="8915400" cy="67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              Квасац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fr-FR" sz="2400">
                <a:latin typeface="Symbol" pitchFamily="18" charset="2"/>
                <a:cs typeface="Times New Roman" pitchFamily="18" charset="0"/>
              </a:rPr>
              <a:t>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 (</a:t>
            </a:r>
            <a:r>
              <a:rPr lang="sr-Latn-CS" sz="2400" b="1" i="1">
                <a:latin typeface="Times New Roman" pitchFamily="18" charset="0"/>
              </a:rPr>
              <a:t>никотинамид</a:t>
            </a:r>
            <a:r>
              <a:rPr lang="fr-FR" sz="2400" b="1" i="1">
                <a:latin typeface="Times New Roman" pitchFamily="18" charset="0"/>
              </a:rPr>
              <a:t>)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lvl="3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  <a:r>
              <a:rPr lang="sr-Latn-CS" sz="2400" b="1" i="1">
                <a:latin typeface="Times New Roman" pitchFamily="18" charset="0"/>
              </a:rPr>
              <a:t> (ниацин)</a:t>
            </a:r>
            <a:endParaRPr lang="fr-FR" sz="2400" b="1" i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цереалије (</a:t>
            </a:r>
            <a:r>
              <a:rPr lang="sr-Latn-CS" sz="2400" b="1">
                <a:latin typeface="Times New Roman" pitchFamily="18" charset="0"/>
              </a:rPr>
              <a:t>пшеница и </a:t>
            </a:r>
            <a:r>
              <a:rPr lang="fr-FR" sz="2400" b="1" i="1">
                <a:latin typeface="Times New Roman" pitchFamily="18" charset="0"/>
              </a:rPr>
              <a:t>кукуруз</a:t>
            </a:r>
            <a:r>
              <a:rPr lang="fr-FR" sz="2400" b="1">
                <a:latin typeface="Times New Roman" pitchFamily="18" charset="0"/>
              </a:rPr>
              <a:t>)</a:t>
            </a:r>
            <a:r>
              <a:rPr lang="sr-Latn-CS" sz="2400" b="1">
                <a:latin typeface="Times New Roman" pitchFamily="18" charset="0"/>
              </a:rPr>
              <a:t> у везаном облику ниацитин одакле се ослобађа алкалном хидролизом (кукуруз држи у кречној води)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воће (</a:t>
            </a:r>
            <a:r>
              <a:rPr lang="fr-FR" sz="2400" b="1" i="1">
                <a:latin typeface="Times New Roman" pitchFamily="18" charset="0"/>
              </a:rPr>
              <a:t>кикирики, ораси</a:t>
            </a:r>
            <a:r>
              <a:rPr lang="fr-FR" sz="2400" b="1">
                <a:latin typeface="Times New Roman" pitchFamily="18" charset="0"/>
              </a:rPr>
              <a:t>), </a:t>
            </a:r>
            <a:r>
              <a:rPr lang="sr-Latn-CS" sz="2400" b="1">
                <a:latin typeface="Times New Roman" pitchFamily="18" charset="0"/>
              </a:rPr>
              <a:t>печене кафа</a:t>
            </a:r>
          </a:p>
          <a:p>
            <a:pPr lvl="3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Зелено поврће</a:t>
            </a:r>
          </a:p>
          <a:p>
            <a:pPr lvl="3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7564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755650" y="1628775"/>
            <a:ext cx="76962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Ниацин је стабилан у лако киселој средини, а нестабилан у алкалној средини. 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Како је растворљив у води препоручује се коришћење воде у којој су намирнице припремане.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505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58750" y="1033463"/>
            <a:ext cx="822325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en-US" sz="2800" b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1</a:t>
            </a:r>
            <a:r>
              <a:rPr lang="sr-Latn-CS" sz="2400" b="1">
                <a:latin typeface="Times New Roman" pitchFamily="18" charset="0"/>
              </a:rPr>
              <a:t>6</a:t>
            </a:r>
            <a:r>
              <a:rPr lang="nl-NL" sz="2400" b="1">
                <a:latin typeface="Times New Roman" pitchFamily="18" charset="0"/>
              </a:rPr>
              <a:t> mg/NE </a:t>
            </a:r>
            <a:r>
              <a:rPr lang="sr-Latn-CS" sz="2400" b="1">
                <a:latin typeface="Times New Roman" pitchFamily="18" charset="0"/>
              </a:rPr>
              <a:t>(</a:t>
            </a:r>
            <a:r>
              <a:rPr lang="en-US" sz="2400" b="1"/>
              <a:t>Niacin equivalents</a:t>
            </a:r>
            <a:r>
              <a:rPr lang="sr-Latn-CS" sz="2400" b="1"/>
              <a:t>*)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мушкарци</a:t>
            </a: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1</a:t>
            </a:r>
            <a:r>
              <a:rPr lang="sr-Latn-CS" sz="2400" b="1">
                <a:latin typeface="Times New Roman" pitchFamily="18" charset="0"/>
              </a:rPr>
              <a:t>4</a:t>
            </a:r>
            <a:r>
              <a:rPr lang="nl-NL" sz="2400" b="1">
                <a:latin typeface="Times New Roman" pitchFamily="18" charset="0"/>
              </a:rPr>
              <a:t> mg /NE  </a:t>
            </a:r>
            <a:r>
              <a:rPr lang="sr-Latn-CS" sz="2400" b="1">
                <a:latin typeface="Times New Roman" pitchFamily="18" charset="0"/>
              </a:rPr>
              <a:t>жене</a:t>
            </a:r>
            <a:endParaRPr lang="nl-NL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sr-Latn-CS" sz="2400" b="1"/>
              <a:t>*</a:t>
            </a:r>
            <a:r>
              <a:rPr lang="en-US" sz="2400" b="1"/>
              <a:t>1 mg NE = 1 mg </a:t>
            </a:r>
            <a:r>
              <a:rPr lang="sr-Latn-CS" sz="2400" b="1"/>
              <a:t>ниацина</a:t>
            </a:r>
            <a:r>
              <a:rPr lang="en-US" sz="2400" b="1"/>
              <a:t> = 60 mg </a:t>
            </a:r>
            <a:r>
              <a:rPr lang="sr-Latn-CS" sz="2400" b="1"/>
              <a:t>триптофана</a:t>
            </a:r>
            <a:r>
              <a:rPr lang="en-US" sz="3200"/>
              <a:t> </a:t>
            </a:r>
            <a:endParaRPr lang="fr-FR" sz="2800" b="1">
              <a:latin typeface="Times New Roman" pitchFamily="18" charset="0"/>
            </a:endParaRPr>
          </a:p>
          <a:p>
            <a:pPr lvl="2" eaLnBrk="0" hangingPunct="0"/>
            <a:r>
              <a:rPr lang="fr-FR" sz="2800" b="1">
                <a:latin typeface="Times New Roman" pitchFamily="18" charset="0"/>
              </a:rPr>
              <a:t>	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868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НИАЦИН И ЗДРАВЉЕ</a:t>
            </a:r>
          </a:p>
          <a:p>
            <a:pPr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Недостатак ниацина је познат као обољење пелагра.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Знаци су 4D : де</a:t>
            </a:r>
            <a:r>
              <a:rPr lang="sr-Latn-CS" sz="2400" b="1">
                <a:latin typeface="Times New Roman" pitchFamily="18" charset="0"/>
              </a:rPr>
              <a:t>р</a:t>
            </a:r>
            <a:r>
              <a:rPr lang="en-US" sz="2400" b="1">
                <a:latin typeface="Times New Roman" pitchFamily="18" charset="0"/>
              </a:rPr>
              <a:t>матитис (</a:t>
            </a:r>
            <a:r>
              <a:rPr lang="sr-Latn-CS" sz="2400" b="1" i="1">
                <a:latin typeface="Times New Roman" pitchFamily="18" charset="0"/>
              </a:rPr>
              <a:t>откривени делови лице, руке, врат-црвенило, печење и свраб, пигментација лица-феномен лептира</a:t>
            </a:r>
            <a:r>
              <a:rPr lang="en-US" sz="2400" b="1">
                <a:latin typeface="Times New Roman" pitchFamily="18" charset="0"/>
              </a:rPr>
              <a:t>), дијареја (</a:t>
            </a:r>
            <a:r>
              <a:rPr lang="sr-Latn-CS" sz="2400" b="1">
                <a:latin typeface="Times New Roman" pitchFamily="18" charset="0"/>
              </a:rPr>
              <a:t>гастритис и </a:t>
            </a:r>
            <a:r>
              <a:rPr lang="sr-Latn-CS" sz="2400" b="1">
                <a:latin typeface="Calibri" pitchFamily="34" charset="0"/>
              </a:rPr>
              <a:t>↓желудачног сока</a:t>
            </a:r>
            <a:r>
              <a:rPr lang="en-US" sz="2400" b="1">
                <a:latin typeface="Times New Roman" pitchFamily="18" charset="0"/>
              </a:rPr>
              <a:t>), деменција (</a:t>
            </a:r>
            <a:r>
              <a:rPr lang="sr-Latn-CS" sz="2400" b="1" i="1">
                <a:latin typeface="Times New Roman" pitchFamily="18" charset="0"/>
              </a:rPr>
              <a:t>глобално оштећење психичких функција</a:t>
            </a:r>
            <a:r>
              <a:rPr lang="en-US" sz="2400" b="1">
                <a:latin typeface="Times New Roman" pitchFamily="18" charset="0"/>
              </a:rPr>
              <a:t>) и могућ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“death” (</a:t>
            </a:r>
            <a:r>
              <a:rPr lang="en-US" sz="2400" b="1" i="1">
                <a:latin typeface="Times New Roman" pitchFamily="18" charset="0"/>
              </a:rPr>
              <a:t>смрт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Симптоми се могу јавити и кад примарно не постоји дефицит ниацина већ поремећај метаболизма триптофана,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Јавља се код дефицита В6 јер је неопходан за метеболизам  триптофана (употреба изониазида)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7303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sr-Latn-CS" sz="2400" b="1"/>
              <a:t>Високе дозе ниацина: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/>
              <a:t>↓укупни холестерол, триацил глицерола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/>
              <a:t>↑</a:t>
            </a:r>
            <a:r>
              <a:rPr lang="en-US" sz="2400" b="1"/>
              <a:t>HDL </a:t>
            </a:r>
            <a:r>
              <a:rPr lang="sr-Latn-CS" sz="2400" b="1"/>
              <a:t>холестерол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/>
              <a:t>Примене код лечења хиперлипопротеинемија узрокује вазодилатацију, пад притиска, дрхтање, црвенило лица (↑простагландина) примењује се уз ацетилсалицилну киселину.</a:t>
            </a:r>
          </a:p>
          <a:p>
            <a:pPr>
              <a:buFontTx/>
              <a:buNone/>
            </a:pPr>
            <a:endParaRPr lang="sr-Latn-CS" sz="2400" b="1"/>
          </a:p>
          <a:p>
            <a:r>
              <a:rPr lang="sr-Latn-CS" sz="2400" b="1">
                <a:cs typeface="Calibri" pitchFamily="34" charset="0"/>
              </a:rPr>
              <a:t>Хепатотоксичност, ГИТ тегобе, улкуси и погоршање толеранције на глукозу.</a:t>
            </a:r>
          </a:p>
        </p:txBody>
      </p:sp>
    </p:spTree>
  </p:cSld>
  <p:clrMapOvr>
    <a:masterClrMapping/>
  </p:clrMapOvr>
  <p:transition advTm="42413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755650" y="304800"/>
            <a:ext cx="76962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</a:t>
            </a:r>
            <a:r>
              <a:rPr lang="en-US" sz="3200" b="1">
                <a:latin typeface="Times New Roman" pitchFamily="18" charset="0"/>
              </a:rPr>
              <a:t> 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Природно се налази у 3 облика:</a:t>
            </a: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пиридоксин (у биљкама) 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пиридоксал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пиридоксамин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Коензим</a:t>
            </a:r>
            <a:r>
              <a:rPr lang="sr-Latn-CS" sz="2400" b="1">
                <a:latin typeface="Times New Roman" pitchFamily="18" charset="0"/>
              </a:rPr>
              <a:t> је</a:t>
            </a:r>
            <a:r>
              <a:rPr lang="en-US" sz="2400" b="1">
                <a:latin typeface="Times New Roman" pitchFamily="18" charset="0"/>
              </a:rPr>
              <a:t> у метаболизаму протеина</a:t>
            </a:r>
            <a:r>
              <a:rPr lang="sr-Latn-CS" sz="2400" b="1">
                <a:latin typeface="Times New Roman" pitchFamily="18" charset="0"/>
              </a:rPr>
              <a:t>, а учествује и у метаболизму масти и шећера.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Везан је уско за метаболизам триптофана и метионина. 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Учествује у синтези хема</a:t>
            </a:r>
            <a:r>
              <a:rPr lang="sr-Latn-CS" sz="2400" b="1">
                <a:latin typeface="Times New Roman" pitchFamily="18" charset="0"/>
              </a:rPr>
              <a:t> и биосинтези нуклеинских киселина.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5834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684213" y="1268413"/>
            <a:ext cx="769620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Све три форме се после хидролизе апсорбују у танком цреву</a:t>
            </a:r>
            <a:r>
              <a:rPr lang="sr-Latn-CS" sz="2400" b="1">
                <a:latin typeface="Times New Roman" pitchFamily="18" charset="0"/>
              </a:rPr>
              <a:t> пасивном дифузијом</a:t>
            </a:r>
            <a:r>
              <a:rPr lang="en-US" sz="2400" b="1">
                <a:latin typeface="Times New Roman" pitchFamily="18" charset="0"/>
              </a:rPr>
              <a:t>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циркулацији се налазе углавном у форми пиридоксал-фосфата (</a:t>
            </a:r>
            <a:r>
              <a:rPr lang="en-US" sz="2400" b="1" i="1">
                <a:latin typeface="Times New Roman" pitchFamily="18" charset="0"/>
              </a:rPr>
              <a:t>60%</a:t>
            </a:r>
            <a:r>
              <a:rPr lang="en-US" sz="2400" b="1">
                <a:latin typeface="Times New Roman" pitchFamily="18" charset="0"/>
              </a:rPr>
              <a:t>).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Фосфорилација се обавља у јетри, а може и у еритроцитима (</a:t>
            </a:r>
            <a:r>
              <a:rPr lang="en-US" sz="2400" b="1" i="1">
                <a:latin typeface="Times New Roman" pitchFamily="18" charset="0"/>
              </a:rPr>
              <a:t>везан за хемоглобин</a:t>
            </a:r>
            <a:r>
              <a:rPr lang="en-US" sz="24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762000" y="260350"/>
            <a:ext cx="7696200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 -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садржај у храни и</a:t>
            </a:r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400">
                <a:latin typeface="Symbol" pitchFamily="18" charset="2"/>
                <a:cs typeface="Times New Roman" pitchFamily="18" charset="0"/>
              </a:rPr>
              <a:t>	</a:t>
            </a:r>
            <a:r>
              <a:rPr lang="en-US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месо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риба, јаја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 (</a:t>
            </a:r>
            <a:r>
              <a:rPr lang="fr-FR" sz="2400" b="1" i="1">
                <a:latin typeface="Times New Roman" pitchFamily="18" charset="0"/>
              </a:rPr>
              <a:t>јетра, бубрези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интегралне житарице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соја</a:t>
            </a:r>
            <a:r>
              <a:rPr lang="sr-Latn-CS" sz="2400" b="1">
                <a:latin typeface="Times New Roman" pitchFamily="18" charset="0"/>
              </a:rPr>
              <a:t>, банана, бадем</a:t>
            </a:r>
          </a:p>
          <a:p>
            <a:pPr lvl="3" eaLnBrk="0" hangingPunct="0"/>
            <a:endParaRPr lang="sr-Latn-CS" sz="2400" b="1">
              <a:latin typeface="Times New Roman" pitchFamily="18" charset="0"/>
            </a:endParaRPr>
          </a:p>
          <a:p>
            <a:pPr lvl="3" eaLnBrk="0" hangingPunct="0"/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 b="1"/>
              <a:t>Витамин B6 је термолабилан и осетљив је на ултравиолетно зрачење и оксидацију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696200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endParaRPr lang="sr-Latn-CS" sz="3200" b="1" baseline="-25000">
              <a:latin typeface="Times New Roman" pitchFamily="18" charset="0"/>
            </a:endParaRPr>
          </a:p>
          <a:p>
            <a:pPr eaLnBrk="0" hangingPunct="0"/>
            <a:endParaRPr lang="sr-Latn-CS" sz="3200" b="1" baseline="-25000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Препоручен дневни унос</a:t>
            </a:r>
            <a:r>
              <a:rPr lang="fr-FR" sz="2800" b="1">
                <a:latin typeface="Times New Roman" pitchFamily="18" charset="0"/>
              </a:rPr>
              <a:t>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1,</a:t>
            </a:r>
            <a:r>
              <a:rPr lang="sr-Latn-CS" sz="2800" b="1">
                <a:latin typeface="Times New Roman" pitchFamily="18" charset="0"/>
              </a:rPr>
              <a:t>7</a:t>
            </a:r>
            <a:r>
              <a:rPr lang="en-US" sz="2800" b="1">
                <a:latin typeface="Times New Roman" pitchFamily="18" charset="0"/>
              </a:rPr>
              <a:t>mg одрасли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Унос је директно пропорционалан уносу протеина!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28600" y="1055688"/>
            <a:ext cx="822325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 </a:t>
            </a:r>
            <a:r>
              <a:rPr lang="sr-Latn-CS" sz="2800" b="1">
                <a:latin typeface="Times New Roman" pitchFamily="18" charset="0"/>
              </a:rPr>
              <a:t>- 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Знаци су:</a:t>
            </a:r>
            <a:r>
              <a:rPr lang="sr-Latn-CS" sz="2400" b="1">
                <a:latin typeface="Times New Roman" pitchFamily="18" charset="0"/>
              </a:rPr>
              <a:t> слични као код дефицита В2 </a:t>
            </a:r>
            <a:r>
              <a:rPr lang="en-US" sz="2400" b="1">
                <a:latin typeface="Times New Roman" pitchFamily="18" charset="0"/>
              </a:rPr>
              <a:t>cheilosis, stomatitis angularis, glossitis,   депресија, главобоља, </a:t>
            </a:r>
            <a:r>
              <a:rPr lang="sr-Latn-CS" sz="2400" b="1">
                <a:latin typeface="Times New Roman" pitchFamily="18" charset="0"/>
              </a:rPr>
              <a:t>несаница, раздражљивост,</a:t>
            </a:r>
            <a:r>
              <a:rPr lang="en-US" sz="2400" b="1">
                <a:latin typeface="Times New Roman" pitchFamily="18" charset="0"/>
              </a:rPr>
              <a:t> збуњеност, анемија (</a:t>
            </a:r>
            <a:r>
              <a:rPr lang="en-US" sz="2400" b="1" i="1">
                <a:latin typeface="Times New Roman" pitchFamily="18" charset="0"/>
              </a:rPr>
              <a:t>хипохромна, макроцитна</a:t>
            </a:r>
            <a:r>
              <a:rPr lang="en-US" sz="2400" b="1">
                <a:latin typeface="Times New Roman" pitchFamily="18" charset="0"/>
              </a:rPr>
              <a:t>), заостајање у расту, промене на кожи, поремећај имунитета.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код алкохоличара, употребе изониазида, антиепилептика, леводопе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443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76962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ХИДРОСОЛУБИЛНИ</a:t>
            </a:r>
            <a:r>
              <a:rPr lang="sr-Latn-CS" sz="2800" b="1">
                <a:latin typeface="Times New Roman" pitchFamily="18" charset="0"/>
              </a:rPr>
              <a:t> ВИТАМИНИ</a:t>
            </a:r>
            <a:endParaRPr lang="de-DE" sz="2400" b="1">
              <a:latin typeface="Times New Roman" pitchFamily="18" charset="0"/>
            </a:endParaRPr>
          </a:p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Витамини растворљиви у води.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Не могу се складиштити у организму</a:t>
            </a:r>
            <a:r>
              <a:rPr lang="sr-Latn-CS" sz="2400" b="1">
                <a:latin typeface="Times New Roman" pitchFamily="18" charset="0"/>
              </a:rPr>
              <a:t> у већој количини</a:t>
            </a:r>
            <a:r>
              <a:rPr lang="fr-FR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Излучују се помоћу воде</a:t>
            </a:r>
            <a:r>
              <a:rPr lang="sr-Latn-CS" sz="2400" b="1">
                <a:latin typeface="Times New Roman" pitchFamily="18" charset="0"/>
              </a:rPr>
              <a:t> (урина)</a:t>
            </a:r>
            <a:r>
              <a:rPr lang="fr-FR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Углавном су коензими у ћелијском метаболизму.</a:t>
            </a:r>
          </a:p>
          <a:p>
            <a:pPr lvl="2"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800" b="1">
                <a:latin typeface="Times New Roman" pitchFamily="18" charset="0"/>
              </a:rPr>
              <a:t>ХИДРОСОЛУБИЛНИ ВИТАМИНИ СУ</a:t>
            </a: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С </a:t>
            </a:r>
            <a:r>
              <a:rPr lang="fr-FR" sz="2400" b="1">
                <a:latin typeface="Times New Roman" pitchFamily="18" charset="0"/>
              </a:rPr>
              <a:t>витамин</a:t>
            </a:r>
          </a:p>
          <a:p>
            <a:pPr lvl="2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Витамини B групе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3200" b="1">
                <a:latin typeface="Times New Roman" pitchFamily="18" charset="0"/>
              </a:rPr>
              <a:t> (</a:t>
            </a:r>
            <a:r>
              <a:rPr lang="sr-Latn-CS" sz="2800" b="1" i="1">
                <a:latin typeface="Times New Roman" pitchFamily="18" charset="0"/>
              </a:rPr>
              <a:t>кобаламин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Витамин B</a:t>
            </a:r>
            <a:r>
              <a:rPr lang="en-US" sz="2400" b="1" baseline="-25000">
                <a:latin typeface="Times New Roman" pitchFamily="18" charset="0"/>
              </a:rPr>
              <a:t>12 </a:t>
            </a:r>
            <a:r>
              <a:rPr lang="en-US" sz="2400" b="1">
                <a:latin typeface="Times New Roman" pitchFamily="18" charset="0"/>
              </a:rPr>
              <a:t>садржи кобалт.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Главна улога му је </a:t>
            </a:r>
            <a:r>
              <a:rPr lang="sr-Latn-CS" sz="2000" b="1">
                <a:latin typeface="Times New Roman" pitchFamily="18" charset="0"/>
              </a:rPr>
              <a:t>функција</a:t>
            </a:r>
            <a:r>
              <a:rPr lang="en-US" sz="2000" b="1">
                <a:latin typeface="Times New Roman" pitchFamily="18" charset="0"/>
              </a:rPr>
              <a:t> коензим</a:t>
            </a:r>
            <a:r>
              <a:rPr lang="sr-Latn-CS" sz="2000" b="1">
                <a:latin typeface="Times New Roman" pitchFamily="18" charset="0"/>
              </a:rPr>
              <a:t>а</a:t>
            </a:r>
            <a:r>
              <a:rPr lang="en-US" sz="2000" b="1">
                <a:latin typeface="Times New Roman" pitchFamily="18" charset="0"/>
              </a:rPr>
              <a:t> у ензимима (</a:t>
            </a:r>
            <a:r>
              <a:rPr lang="en-US" sz="2000" b="1" i="1">
                <a:latin typeface="Times New Roman" pitchFamily="18" charset="0"/>
              </a:rPr>
              <a:t>метионин синтетазе и L-метилмалонил-коензим-А-мутазе</a:t>
            </a:r>
            <a:r>
              <a:rPr lang="en-US" sz="2000" b="1">
                <a:latin typeface="Times New Roman" pitchFamily="18" charset="0"/>
              </a:rPr>
              <a:t>) битним за синтезу аминокиселине метионина</a:t>
            </a:r>
            <a:r>
              <a:rPr lang="sr-Latn-CS" sz="2000" b="1">
                <a:latin typeface="Times New Roman" pitchFamily="18" charset="0"/>
              </a:rPr>
              <a:t> из хомоцистеина</a:t>
            </a:r>
            <a:r>
              <a:rPr lang="en-US" sz="2000" b="1">
                <a:latin typeface="Times New Roman" pitchFamily="18" charset="0"/>
              </a:rPr>
              <a:t>, па је као такав неопходан за раст и развој.</a:t>
            </a:r>
            <a:endParaRPr lang="sr-Latn-C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Учествује у мијелинизацији и одржавању функција ЦНСа, </a:t>
            </a:r>
          </a:p>
          <a:p>
            <a:pPr algn="just" eaLnBrk="0" hangingPunct="0"/>
            <a:endParaRPr lang="sr-Latn-CS" sz="20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000" b="1">
                <a:latin typeface="Times New Roman" pitchFamily="18" charset="0"/>
              </a:rPr>
              <a:t>У стварању енергије, коензим је митохондријског ензима</a:t>
            </a:r>
          </a:p>
        </p:txBody>
      </p:sp>
    </p:spTree>
  </p:cSld>
  <p:clrMapOvr>
    <a:masterClrMapping/>
  </p:clrMapOvr>
  <p:transition advTm="2429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457200" y="838200"/>
            <a:ext cx="76962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Неопходан је за раст и сазревање еритроцита.</a:t>
            </a:r>
          </a:p>
          <a:p>
            <a:pPr algn="just" eaLnBrk="0" hangingPunct="0">
              <a:buFontTx/>
              <a:buChar char="•"/>
            </a:pPr>
            <a:endParaRPr lang="nl-NL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Битан је и за деградацију пропионата и масног ткива посебно у нервном ткиву.</a:t>
            </a:r>
          </a:p>
          <a:p>
            <a:pPr algn="just" eaLnBrk="0" hangingPunct="0">
              <a:buFontTx/>
              <a:buChar char="•"/>
            </a:pPr>
            <a:endParaRPr lang="nl-NL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Може се синтетисати у организму уз помоћ цревних бактерија</a:t>
            </a:r>
            <a:r>
              <a:rPr lang="sr-Latn-CS" sz="2400" b="1">
                <a:latin typeface="Times New Roman" pitchFamily="18" charset="0"/>
              </a:rPr>
              <a:t>, али се не апсорбује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433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395288" y="228600"/>
            <a:ext cx="8443912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sr-Latn-CS" sz="2800" b="1" i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 устима се веже за саливарни протеин хаптокорин, пепсин у желуцу започиње протеолизу, а наставља је панкреасна протеаза,  у илеуму се везује за унутрашњи фактор кога стварају парјеталне ћелије желуца и ендоцитозом посредованом рецепторима улази у зид завршног дела танког црева, везује се за транскобаламин</a:t>
            </a:r>
            <a:r>
              <a:rPr lang="en-US" sz="2400" b="1">
                <a:latin typeface="Times New Roman" pitchFamily="18" charset="0"/>
              </a:rPr>
              <a:t> II</a:t>
            </a:r>
            <a:r>
              <a:rPr lang="sr-Latn-CS" sz="2400" b="1">
                <a:latin typeface="Times New Roman" pitchFamily="18" charset="0"/>
              </a:rPr>
              <a:t> </a:t>
            </a: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Транспортује се у јетру</a:t>
            </a:r>
            <a:r>
              <a:rPr lang="sr-Latn-CS" sz="2400" b="1">
                <a:latin typeface="Times New Roman" pitchFamily="18" charset="0"/>
              </a:rPr>
              <a:t>где се складишти везан за транскобаламин</a:t>
            </a:r>
            <a:r>
              <a:rPr lang="en-US" sz="2400" b="1">
                <a:latin typeface="Times New Roman" pitchFamily="18" charset="0"/>
              </a:rPr>
              <a:t> III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Недовољна  количина желудачне киселине и смањена панкреасна секреција утичу на апсорпцију овог витамина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1154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611188" y="1196975"/>
            <a:ext cx="76962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- </a:t>
            </a:r>
            <a:r>
              <a:rPr lang="en-US" sz="2800" b="1" i="1">
                <a:latin typeface="Times New Roman" pitchFamily="18" charset="0"/>
              </a:rPr>
              <a:t>садржај у храни 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sr-Latn-CS" sz="2800" b="1" i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 </a:t>
            </a:r>
            <a:endParaRPr lang="sr-Latn-CS" sz="2400" b="1">
              <a:latin typeface="Times New Roman" pitchFamily="18" charset="0"/>
            </a:endParaRPr>
          </a:p>
          <a:p>
            <a:pPr lvl="3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	месо </a:t>
            </a:r>
            <a:r>
              <a:rPr lang="fr-FR" sz="2400">
                <a:latin typeface="Symbol" pitchFamily="18" charset="2"/>
                <a:cs typeface="Times New Roman" pitchFamily="18" charset="0"/>
              </a:rPr>
              <a:t>	</a:t>
            </a:r>
            <a:endParaRPr lang="sr-Latn-CS" sz="2400">
              <a:cs typeface="Times New Roman" pitchFamily="18" charset="0"/>
            </a:endParaRPr>
          </a:p>
          <a:p>
            <a:pPr lvl="3"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8737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539750" y="765175"/>
            <a:ext cx="76962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 dirty="0">
                <a:latin typeface="Times New Roman" pitchFamily="18" charset="0"/>
              </a:rPr>
              <a:t>ВИТАМИН B</a:t>
            </a:r>
            <a:r>
              <a:rPr lang="en-US" sz="3200" b="1" baseline="-25000" dirty="0">
                <a:latin typeface="Times New Roman" pitchFamily="18" charset="0"/>
              </a:rPr>
              <a:t>12</a:t>
            </a:r>
            <a:endParaRPr lang="sr-Latn-CS" sz="3200" b="1" baseline="-25000" dirty="0">
              <a:latin typeface="Times New Roman" pitchFamily="18" charset="0"/>
            </a:endParaRPr>
          </a:p>
          <a:p>
            <a:pPr eaLnBrk="0" hangingPunct="0"/>
            <a:endParaRPr lang="sr-Latn-CS" sz="3200" b="1" baseline="-25000" dirty="0">
              <a:latin typeface="Times New Roman" pitchFamily="18" charset="0"/>
            </a:endParaRPr>
          </a:p>
          <a:p>
            <a:pPr algn="just" eaLnBrk="0" hangingPunct="0"/>
            <a:r>
              <a:rPr lang="sr-Latn-CS" sz="2800" b="1" dirty="0">
                <a:latin typeface="Times New Roman" pitchFamily="18" charset="0"/>
              </a:rPr>
              <a:t>Препоручен дневни унос</a:t>
            </a:r>
            <a:r>
              <a:rPr lang="fr-FR" sz="2800" b="1" dirty="0">
                <a:latin typeface="Times New Roman" pitchFamily="18" charset="0"/>
              </a:rPr>
              <a:t> </a:t>
            </a:r>
            <a:endParaRPr lang="en-US" sz="2800" b="1" dirty="0">
              <a:latin typeface="Times New Roman" pitchFamily="18" charset="0"/>
            </a:endParaRPr>
          </a:p>
          <a:p>
            <a:pPr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2,</a:t>
            </a:r>
            <a:r>
              <a:rPr lang="sr-Latn-CS" sz="2800" b="1" dirty="0">
                <a:latin typeface="Times New Roman" pitchFamily="18" charset="0"/>
              </a:rPr>
              <a:t>4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μg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5344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12</a:t>
            </a:r>
            <a:r>
              <a:rPr lang="en-US" sz="2800" b="1">
                <a:latin typeface="Times New Roman" pitchFamily="18" charset="0"/>
              </a:rPr>
              <a:t>  </a:t>
            </a:r>
            <a:r>
              <a:rPr lang="sr-Latn-CS" sz="2800" b="1">
                <a:latin typeface="Times New Roman" pitchFamily="18" charset="0"/>
              </a:rPr>
              <a:t>- </a:t>
            </a:r>
            <a:r>
              <a:rPr lang="en-US" sz="2800" b="1" i="1">
                <a:latin typeface="Times New Roman" pitchFamily="18" charset="0"/>
              </a:rPr>
              <a:t>Дефицит</a:t>
            </a:r>
            <a:endParaRPr lang="sr-Latn-CS" sz="2800" b="1" i="1">
              <a:latin typeface="Times New Roman" pitchFamily="18" charset="0"/>
            </a:endParaRPr>
          </a:p>
          <a:p>
            <a:pPr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код особа на вег</a:t>
            </a:r>
            <a:r>
              <a:rPr lang="sr-Latn-CS" sz="2400" b="1">
                <a:latin typeface="Times New Roman" pitchFamily="18" charset="0"/>
              </a:rPr>
              <a:t>анској</a:t>
            </a:r>
            <a:r>
              <a:rPr lang="en-US" sz="2400" b="1">
                <a:latin typeface="Times New Roman" pitchFamily="18" charset="0"/>
              </a:rPr>
              <a:t> исхрани и старијих особа када је процес ресорпције из жучи поремећен</a:t>
            </a:r>
            <a:r>
              <a:rPr lang="sr-Latn-CS" sz="2400" b="1">
                <a:latin typeface="Times New Roman" pitchFamily="18" charset="0"/>
              </a:rPr>
              <a:t>, аутоимунским гастритисомм метформин, блокатори лучења желудачне киселине, болести панкреаса, ресекција желуца</a:t>
            </a:r>
            <a:r>
              <a:rPr lang="en-US" sz="2400" b="1">
                <a:latin typeface="Times New Roman" pitchFamily="18" charset="0"/>
              </a:rPr>
              <a:t>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пернициозна</a:t>
            </a:r>
            <a:r>
              <a:rPr lang="sr-Latn-CS" sz="2400" b="1">
                <a:latin typeface="Times New Roman" pitchFamily="18" charset="0"/>
              </a:rPr>
              <a:t> (мегалобластна анемија)</a:t>
            </a:r>
            <a:r>
              <a:rPr lang="en-US" sz="2400" b="1">
                <a:latin typeface="Times New Roman" pitchFamily="18" charset="0"/>
              </a:rPr>
              <a:t> анемија</a:t>
            </a:r>
            <a:r>
              <a:rPr lang="sr-Latn-CS" sz="2400" b="1">
                <a:latin typeface="Times New Roman" pitchFamily="18" charset="0"/>
              </a:rPr>
              <a:t> (секундарно блокирање фолата)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Calibri" pitchFamily="34" charset="0"/>
              </a:rPr>
              <a:t>↓ синтеза </a:t>
            </a:r>
            <a:r>
              <a:rPr lang="en-US" sz="2400" b="1">
                <a:latin typeface="Calibri" pitchFamily="34" charset="0"/>
              </a:rPr>
              <a:t>DNK</a:t>
            </a:r>
            <a:r>
              <a:rPr lang="sr-Latn-CS" sz="2400" b="1">
                <a:latin typeface="Calibri" pitchFamily="34" charset="0"/>
              </a:rPr>
              <a:t> и оштећене је метилација</a:t>
            </a:r>
          </a:p>
          <a:p>
            <a:pPr algn="just" eaLnBrk="0" hangingPunct="0"/>
            <a:endParaRPr lang="sr-Latn-CS" sz="2400" b="1">
              <a:latin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Calibri" pitchFamily="34" charset="0"/>
              </a:rPr>
              <a:t>Еритроцити са великим једром-незрели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Уколико нема унутрашњег фактора доживотна терапија </a:t>
            </a:r>
            <a:r>
              <a:rPr lang="en-US" sz="2400" b="1">
                <a:latin typeface="Times New Roman" pitchFamily="18" charset="0"/>
              </a:rPr>
              <a:t>i.m.</a:t>
            </a:r>
          </a:p>
        </p:txBody>
      </p:sp>
    </p:spTree>
  </p:cSld>
  <p:clrMapOvr>
    <a:masterClrMapping/>
  </p:clrMapOvr>
  <p:transition advTm="61105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762000" y="2160588"/>
            <a:ext cx="7696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Фолати су заједничко име за групу једињења која имају сличне нутритивне карактеристике и хемијску структуру.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Представљају соли фолне киселине.</a:t>
            </a:r>
          </a:p>
        </p:txBody>
      </p:sp>
    </p:spTree>
  </p:cSld>
  <p:clrMapOvr>
    <a:masterClrMapping/>
  </p:clrMapOvr>
  <p:transition advTm="6396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Главна улога је у синтези аминокиселина</a:t>
            </a:r>
            <a:r>
              <a:rPr lang="sr-Latn-CS" sz="2400" b="1">
                <a:latin typeface="Times New Roman" pitchFamily="18" charset="0"/>
              </a:rPr>
              <a:t>, </a:t>
            </a:r>
            <a:r>
              <a:rPr lang="sr-Latn-CS" sz="2400" b="1" i="1">
                <a:latin typeface="Times New Roman" pitchFamily="18" charset="0"/>
              </a:rPr>
              <a:t>пуринских и пиримидинских база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неопходних за формирање нуклеопротеина ДНК</a:t>
            </a:r>
            <a:r>
              <a:rPr lang="sr-Latn-CS" sz="2400" b="1">
                <a:latin typeface="Times New Roman" pitchFamily="18" charset="0"/>
              </a:rPr>
              <a:t>.</a:t>
            </a:r>
            <a:r>
              <a:rPr lang="en-US" sz="2400" b="1">
                <a:latin typeface="Times New Roman" pitchFamily="18" charset="0"/>
              </a:rPr>
              <a:t> битне за нормалан раст</a:t>
            </a:r>
            <a:r>
              <a:rPr lang="sr-Latn-CS" sz="2400" b="1">
                <a:latin typeface="Times New Roman" pitchFamily="18" charset="0"/>
              </a:rPr>
              <a:t> (стварање и одржавање нових ћелија) и реметиловању метионина и хомоцистеина</a:t>
            </a:r>
            <a:r>
              <a:rPr lang="en-US" sz="2400" b="1">
                <a:latin typeface="Times New Roman" pitchFamily="18" charset="0"/>
              </a:rPr>
              <a:t>.</a:t>
            </a:r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Коензим  метионин синтазе (В12) и фолати учествују у циклусу синтезе хомоцистеина из метионина, па се услед дефицита В12 прекида овај процес, нагомилава хомоцистеин и прекида се метаболизам фолне киселине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Неопходни су за раст и сазревање еритроцита.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Превенирају урођене аномалије нервног система, поремећај затварања нервне цеви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9555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914400" y="1214438"/>
            <a:ext cx="777240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Апсорпција фолата одвија се у танком цреву.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У </a:t>
            </a:r>
            <a:r>
              <a:rPr lang="sr-Latn-CS" sz="2400" b="1">
                <a:latin typeface="Times New Roman" pitchFamily="18" charset="0"/>
              </a:rPr>
              <a:t>намирницама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и као резерва у организму </a:t>
            </a:r>
            <a:r>
              <a:rPr lang="en-US" sz="2400" b="1">
                <a:latin typeface="Times New Roman" pitchFamily="18" charset="0"/>
              </a:rPr>
              <a:t>се налази у облику полиглутамата</a:t>
            </a:r>
            <a:r>
              <a:rPr lang="sr-Latn-CS" sz="2400" b="1">
                <a:latin typeface="Times New Roman" pitchFamily="18" charset="0"/>
              </a:rPr>
              <a:t>, пре апсорпције се преводе у моноглутамате 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Складиште се у јетри.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Излучују се фецесом и урином</a:t>
            </a:r>
            <a:r>
              <a:rPr lang="fr-FR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3759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11188" y="381000"/>
            <a:ext cx="7772400" cy="65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садржај у храни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i="1">
                <a:latin typeface="Times New Roman" pitchFamily="18" charset="0"/>
              </a:rPr>
              <a:t>намирнице </a:t>
            </a:r>
            <a:r>
              <a:rPr lang="fr-FR" sz="2400" b="1" i="1">
                <a:latin typeface="Times New Roman" pitchFamily="18" charset="0"/>
              </a:rPr>
              <a:t>животињског порекла</a:t>
            </a:r>
            <a:endParaRPr lang="fr-FR" sz="2400" b="1">
              <a:latin typeface="Times New Roman" pitchFamily="18" charset="0"/>
            </a:endParaRP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</a:t>
            </a:r>
            <a:r>
              <a:rPr lang="sr-Latn-CS" sz="2400" b="1">
                <a:latin typeface="Times New Roman" pitchFamily="18" charset="0"/>
              </a:rPr>
              <a:t>лиснато </a:t>
            </a:r>
            <a:r>
              <a:rPr lang="fr-FR" sz="2400" b="1">
                <a:latin typeface="Times New Roman" pitchFamily="18" charset="0"/>
              </a:rPr>
              <a:t>поврће </a:t>
            </a:r>
            <a:endParaRPr lang="sr-Latn-CS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ораси</a:t>
            </a: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легуминозе</a:t>
            </a:r>
          </a:p>
          <a:p>
            <a:pPr lvl="3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печурке </a:t>
            </a:r>
          </a:p>
          <a:p>
            <a:pPr lvl="3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квасац</a:t>
            </a:r>
            <a:endParaRPr lang="fr-FR" sz="2400" b="1">
              <a:latin typeface="Times New Roman" pitchFamily="18" charset="0"/>
            </a:endParaRPr>
          </a:p>
          <a:p>
            <a:pPr lvl="3" algn="just" eaLnBrk="0" hangingPunct="0"/>
            <a:r>
              <a:rPr lang="ru-RU" sz="2400" b="1">
                <a:latin typeface="Times New Roman" pitchFamily="18" charset="0"/>
              </a:rPr>
              <a:t>Искористљивост фолата зависи од врсте намирница, од присуства инхибирајућих фактора. </a:t>
            </a:r>
          </a:p>
          <a:p>
            <a:pPr lvl="3"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9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84213" y="404813"/>
            <a:ext cx="807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ЛИПОСОЛУБИЛНИ ВИТАМИНИ 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04800" y="990600"/>
            <a:ext cx="81534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(</a:t>
            </a:r>
            <a:r>
              <a:rPr lang="sr-Latn-CS" sz="2800" b="1" i="1">
                <a:latin typeface="Times New Roman" pitchFamily="18" charset="0"/>
              </a:rPr>
              <a:t>ретинол</a:t>
            </a:r>
            <a:r>
              <a:rPr lang="fr-FR" sz="2800" b="1">
                <a:latin typeface="Times New Roman" pitchFamily="18" charset="0"/>
              </a:rPr>
              <a:t>) – з</a:t>
            </a:r>
            <a:r>
              <a:rPr lang="fr-FR" sz="2800" b="1" i="1">
                <a:latin typeface="Times New Roman" pitchFamily="18" charset="0"/>
              </a:rPr>
              <a:t>начај</a:t>
            </a:r>
            <a:r>
              <a:rPr lang="sr-Latn-CS" sz="2800" b="1" i="1">
                <a:latin typeface="Times New Roman" pitchFamily="18" charset="0"/>
              </a:rPr>
              <a:t> и </a:t>
            </a:r>
            <a:r>
              <a:rPr lang="fr-FR" sz="2800" b="1" i="1">
                <a:latin typeface="Times New Roman" pitchFamily="18" charset="0"/>
              </a:rPr>
              <a:t>улога</a:t>
            </a:r>
            <a:endParaRPr lang="fr-FR" sz="2400" b="1" i="1">
              <a:latin typeface="Times New Roman" pitchFamily="18" charset="0"/>
            </a:endParaRPr>
          </a:p>
          <a:p>
            <a:pPr eaLnBrk="0" hangingPunct="0"/>
            <a:endParaRPr lang="sr-Latn-CS" sz="28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значајан у нормалном функционисању ретине (</a:t>
            </a:r>
            <a:r>
              <a:rPr lang="fr-FR" sz="2400" b="1" i="1">
                <a:latin typeface="Times New Roman" pitchFamily="18" charset="0"/>
              </a:rPr>
              <a:t>улази у састав фотосензитивног пигмента</a:t>
            </a:r>
            <a:r>
              <a:rPr lang="fr-FR" sz="2400" b="1">
                <a:latin typeface="Times New Roman" pitchFamily="18" charset="0"/>
              </a:rPr>
              <a:t>). </a:t>
            </a:r>
            <a:endParaRPr lang="sr-Latn-CS" sz="2400" b="1">
              <a:latin typeface="Times New Roman" pitchFamily="18" charset="0"/>
            </a:endParaRPr>
          </a:p>
          <a:p>
            <a:pPr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раст и диференцијациј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fr-FR" sz="2400" b="1">
                <a:latin typeface="Times New Roman" pitchFamily="18" charset="0"/>
              </a:rPr>
              <a:t> епитела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репродукциј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fr-FR" sz="2400" b="1">
                <a:latin typeface="Times New Roman" pitchFamily="18" charset="0"/>
              </a:rPr>
              <a:t> и ембрионални развој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помаже функцију имун</a:t>
            </a:r>
            <a:r>
              <a:rPr lang="sr-Latn-CS" sz="2400" b="1">
                <a:latin typeface="Times New Roman" pitchFamily="18" charset="0"/>
              </a:rPr>
              <a:t>ск</a:t>
            </a:r>
            <a:r>
              <a:rPr lang="fr-FR" sz="2400" b="1">
                <a:latin typeface="Times New Roman" pitchFamily="18" charset="0"/>
              </a:rPr>
              <a:t>ог система</a:t>
            </a:r>
            <a:r>
              <a:rPr lang="sr-Latn-CS" sz="2400" b="1">
                <a:latin typeface="Times New Roman" pitchFamily="18" charset="0"/>
              </a:rPr>
              <a:t> (утиче на диференцијацију ћелија имунског система)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978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89916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sr-Latn-CS" sz="2800" b="1">
                <a:latin typeface="Times New Roman" pitchFamily="18" charset="0"/>
              </a:rPr>
              <a:t> -</a:t>
            </a:r>
            <a:r>
              <a:rPr lang="sr-Latn-CS" sz="2400" b="1">
                <a:latin typeface="Times New Roman" pitchFamily="18" charset="0"/>
              </a:rPr>
              <a:t>Препоручен дневни унос</a:t>
            </a:r>
            <a:r>
              <a:rPr lang="fr-FR" sz="2400" b="1">
                <a:latin typeface="Times New Roman" pitchFamily="18" charset="0"/>
              </a:rPr>
              <a:t> 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400 </a:t>
            </a:r>
            <a:r>
              <a:rPr lang="en-US" sz="2400" b="1">
                <a:latin typeface="Times New Roman" pitchFamily="18" charset="0"/>
              </a:rPr>
              <a:t>μg одрасли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>
                <a:latin typeface="Times New Roman" pitchFamily="18" charset="0"/>
              </a:rPr>
              <a:t>6</a:t>
            </a:r>
            <a:r>
              <a:rPr lang="en-US" sz="2400" b="1">
                <a:latin typeface="Times New Roman" pitchFamily="18" charset="0"/>
              </a:rPr>
              <a:t>00  μg труднице</a:t>
            </a:r>
            <a:r>
              <a:rPr lang="sr-Latn-CS" sz="2400" b="1">
                <a:latin typeface="Times New Roman" pitchFamily="18" charset="0"/>
              </a:rPr>
              <a:t> и дојиље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Код планирања трудноће потребно је узимати 1 месец пре трудноће и прва три месеца трудноће додатак фолне киселине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за превенцију дефицита развоја нервне цеви.</a:t>
            </a:r>
          </a:p>
          <a:p>
            <a:pPr eaLnBrk="0" hangingPunct="0"/>
            <a:endParaRPr lang="sr-Latn-CS" sz="32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Труднице на антиепилептичкој терапији,  оне које имају дијабетес или имају дете са овом аномалијом из претходне трудноће узима се 5</a:t>
            </a:r>
            <a:r>
              <a:rPr lang="en-US" sz="2400" b="1">
                <a:latin typeface="Times New Roman" pitchFamily="18" charset="0"/>
              </a:rPr>
              <a:t> mg/</a:t>
            </a:r>
            <a:r>
              <a:rPr lang="sr-Latn-CS" sz="2400" b="1">
                <a:latin typeface="Times New Roman" pitchFamily="18" charset="0"/>
              </a:rPr>
              <a:t>д </a:t>
            </a:r>
          </a:p>
          <a:p>
            <a:pPr lvl="2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Боље се апсорбује синтетисана фолна киселина из суплемената (85%), док се фолати из хране апсорбују 50%</a:t>
            </a:r>
          </a:p>
          <a:p>
            <a:pPr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Опрез, висок унос фолне киселине може маскирати дефицит витамина В12!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1617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6868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</a:t>
            </a:r>
            <a:r>
              <a:rPr lang="en-US" sz="24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</a:t>
            </a:r>
            <a:r>
              <a:rPr lang="en-US" sz="2400" b="1">
                <a:latin typeface="Times New Roman" pitchFamily="18" charset="0"/>
              </a:rPr>
              <a:t>ајчешће јавља код трудница, превремено рођене деце</a:t>
            </a:r>
            <a:r>
              <a:rPr lang="sr-Latn-CS" sz="2400" b="1">
                <a:latin typeface="Times New Roman" pitchFamily="18" charset="0"/>
              </a:rPr>
              <a:t>, алкохоличара</a:t>
            </a:r>
            <a:r>
              <a:rPr lang="en-US" sz="2400" b="1">
                <a:latin typeface="Times New Roman" pitchFamily="18" charset="0"/>
              </a:rPr>
              <a:t> и код старих особа. 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Знаци су: анемија</a:t>
            </a:r>
            <a:r>
              <a:rPr lang="sr-Latn-CS" sz="2400" b="1">
                <a:latin typeface="Times New Roman" pitchFamily="18" charset="0"/>
              </a:rPr>
              <a:t> мегалобластна, мегалоцитна (</a:t>
            </a:r>
            <a:r>
              <a:rPr lang="sr-Latn-CS" sz="2400" b="1">
                <a:latin typeface="Calibri" pitchFamily="34" charset="0"/>
              </a:rPr>
              <a:t>↓синтеза </a:t>
            </a:r>
            <a:r>
              <a:rPr lang="en-US" sz="2400" b="1">
                <a:latin typeface="Calibri" pitchFamily="34" charset="0"/>
              </a:rPr>
              <a:t>DNK</a:t>
            </a:r>
            <a:r>
              <a:rPr lang="sr-Latn-CS" sz="2400" b="1">
                <a:latin typeface="Calibri" pitchFamily="34" charset="0"/>
              </a:rPr>
              <a:t> ер.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Latn-CS" sz="2400" b="1">
                <a:latin typeface="Calibri" pitchFamily="34" charset="0"/>
              </a:rPr>
              <a:t>не и </a:t>
            </a:r>
            <a:r>
              <a:rPr lang="en-US" sz="2400" b="1">
                <a:latin typeface="Calibri" pitchFamily="34" charset="0"/>
              </a:rPr>
              <a:t>RNK</a:t>
            </a:r>
            <a:r>
              <a:rPr lang="sr-Latn-CS" sz="2400" b="1">
                <a:latin typeface="Calibri" pitchFamily="34" charset="0"/>
              </a:rPr>
              <a:t> и хемоглобина</a:t>
            </a:r>
            <a:r>
              <a:rPr lang="sr-Latn-CS" sz="2400" b="1">
                <a:latin typeface="Times New Roman" pitchFamily="18" charset="0"/>
              </a:rPr>
              <a:t>)</a:t>
            </a:r>
            <a:r>
              <a:rPr lang="en-US" sz="2400" b="1">
                <a:latin typeface="Times New Roman" pitchFamily="18" charset="0"/>
              </a:rPr>
              <a:t>,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поремећај раста, развоја, 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појава кардиоваскуларних болести</a:t>
            </a:r>
            <a:r>
              <a:rPr lang="sr-Latn-CS" sz="2400" b="1">
                <a:latin typeface="Times New Roman" pitchFamily="18" charset="0"/>
              </a:rPr>
              <a:t>, 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неуролошки, психијатријски- периферни тремор, демијелинизација омотача кичмене мождине, неуропатија,  депресија, психоза, ментални дефицити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1702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762000" y="1341438"/>
            <a:ext cx="77724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Главна улога биотина је као коензима у неколико ензима (</a:t>
            </a:r>
            <a:r>
              <a:rPr lang="en-US" sz="2400" b="1" i="1">
                <a:latin typeface="Times New Roman" pitchFamily="18" charset="0"/>
              </a:rPr>
              <a:t>пре свега карбоксилаз</a:t>
            </a:r>
            <a:r>
              <a:rPr lang="sr-Latn-CS" sz="2400" b="1" i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) битних за синтезу масних киселина, гликонеогенезу и метаболизам неких аминокиселина.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/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Утиче на експресију гена, везује се са хистонима.</a:t>
            </a:r>
            <a:endParaRPr lang="en-US" sz="2400" b="1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727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228600" y="0"/>
            <a:ext cx="8915400" cy="715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Апсорпција </a:t>
            </a:r>
            <a:r>
              <a:rPr lang="sr-Latn-CS" sz="2400" b="1">
                <a:latin typeface="Times New Roman" pitchFamily="18" charset="0"/>
              </a:rPr>
              <a:t>- </a:t>
            </a:r>
            <a:r>
              <a:rPr lang="nl-NL" sz="2400" b="1">
                <a:latin typeface="Times New Roman" pitchFamily="18" charset="0"/>
              </a:rPr>
              <a:t>у горњим деловима танког црева. Може се синтетисати у црев</a:t>
            </a:r>
            <a:r>
              <a:rPr lang="sr-Latn-CS" sz="2400" b="1">
                <a:latin typeface="Times New Roman" pitchFamily="18" charset="0"/>
              </a:rPr>
              <a:t>ној микрофлори</a:t>
            </a:r>
            <a:r>
              <a:rPr lang="nl-NL" sz="2400" b="1">
                <a:latin typeface="Times New Roman" pitchFamily="18" charset="0"/>
              </a:rPr>
              <a:t>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Не складишти се у већој количини, већ се нивои одржавају његовим рециклирањем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Налази се у жуманцету у слободној форми, али се у беленцету налази антивитамин авидин који са витамином гради спојеве који се процесом варења не раскидају и витамин се не може апсорбовати. 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Овај ефекат авидина се неутралише термичком обрадом.</a:t>
            </a: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Транспортни систем биотина инхибирају хронична употреба алкохола и антиепилептици. 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0686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539750" y="304800"/>
            <a:ext cx="7772400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Latn-CS" sz="2400" b="1" i="1">
                <a:latin typeface="Times New Roman" pitchFamily="18" charset="0"/>
              </a:rPr>
              <a:t>(везан у комплексе)</a:t>
            </a: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 b="1" i="1">
                <a:latin typeface="Times New Roman" pitchFamily="18" charset="0"/>
              </a:rPr>
              <a:t>намирнице животињског порекла</a:t>
            </a:r>
            <a:r>
              <a:rPr lang="sr-Latn-CS" sz="2400" b="1" i="1">
                <a:latin typeface="Times New Roman" pitchFamily="18" charset="0"/>
              </a:rPr>
              <a:t> </a:t>
            </a:r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r>
              <a:rPr lang="sr-Latn-CS" sz="2400" b="1">
                <a:latin typeface="Times New Roman" pitchFamily="18" charset="0"/>
              </a:rPr>
              <a:t>, 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јаја кувана (</a:t>
            </a:r>
            <a:r>
              <a:rPr lang="fr-FR" sz="2400" b="1" i="1">
                <a:latin typeface="Times New Roman" pitchFamily="18" charset="0"/>
              </a:rPr>
              <a:t>жуманце</a:t>
            </a:r>
            <a:r>
              <a:rPr lang="fr-FR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lvl="3" eaLnBrk="0" hangingPunct="0"/>
            <a:r>
              <a:rPr lang="sr-Latn-CS" sz="2400" b="1">
                <a:latin typeface="Times New Roman" pitchFamily="18" charset="0"/>
              </a:rPr>
              <a:t>биљног порекла – житарице </a:t>
            </a:r>
            <a:endParaRPr lang="en-US" sz="2400" b="1">
              <a:latin typeface="Times New Roman" pitchFamily="18" charset="0"/>
            </a:endParaRPr>
          </a:p>
          <a:p>
            <a:pPr lvl="3" eaLnBrk="0" hangingPunct="0"/>
            <a:r>
              <a:rPr lang="sr-Latn-CS" sz="2400" b="1">
                <a:latin typeface="Times New Roman" pitchFamily="18" charset="0"/>
              </a:rPr>
              <a:t>к</a:t>
            </a:r>
            <a:r>
              <a:rPr lang="fr-FR" sz="2400" b="1">
                <a:latin typeface="Times New Roman" pitchFamily="18" charset="0"/>
              </a:rPr>
              <a:t>васац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 b="1" i="1">
                <a:latin typeface="Times New Roman" pitchFamily="18" charset="0"/>
              </a:rPr>
              <a:t>(слободан облик) млеко и</a:t>
            </a:r>
            <a:endParaRPr lang="fr-FR" sz="2400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 b="1" i="1">
                <a:latin typeface="Times New Roman" pitchFamily="18" charset="0"/>
              </a:rPr>
              <a:t>намирнице биљног порекла</a:t>
            </a:r>
            <a:r>
              <a:rPr lang="sr-Latn-CS" sz="2400" b="1" i="1">
                <a:latin typeface="Times New Roman" pitchFamily="18" charset="0"/>
              </a:rPr>
              <a:t> </a:t>
            </a:r>
          </a:p>
          <a:p>
            <a:pPr lvl="2" algn="just" eaLnBrk="0" hangingPunct="0"/>
            <a:r>
              <a:rPr lang="fr-FR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sr-Latn-CS" sz="2400">
                <a:cs typeface="Times New Roman" pitchFamily="18" charset="0"/>
              </a:rPr>
              <a:t> </a:t>
            </a:r>
            <a:r>
              <a:rPr lang="fr-FR" sz="2400" b="1">
                <a:latin typeface="Times New Roman" pitchFamily="18" charset="0"/>
              </a:rPr>
              <a:t>сој</a:t>
            </a:r>
            <a:r>
              <a:rPr lang="sr-Latn-CS" sz="2400" b="1">
                <a:latin typeface="Times New Roman" pitchFamily="18" charset="0"/>
              </a:rPr>
              <a:t>а</a:t>
            </a:r>
          </a:p>
          <a:p>
            <a:pPr lvl="2"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сочиво</a:t>
            </a:r>
          </a:p>
          <a:p>
            <a:pPr lvl="2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спанаћ</a:t>
            </a:r>
            <a:endParaRPr lang="fr-FR" sz="2400" b="1">
              <a:latin typeface="Times New Roman" pitchFamily="18" charset="0"/>
            </a:endParaRPr>
          </a:p>
          <a:p>
            <a:pPr lvl="3" eaLnBrk="0" hangingPunct="0"/>
            <a:endParaRPr lang="en-US" sz="2400">
              <a:latin typeface="Symbol" pitchFamily="18" charset="2"/>
              <a:cs typeface="Times New Roman" pitchFamily="18" charset="0"/>
            </a:endParaRPr>
          </a:p>
        </p:txBody>
      </p:sp>
    </p:spTree>
  </p:cSld>
  <p:clrMapOvr>
    <a:masterClrMapping/>
  </p:clrMapOvr>
  <p:transition advTm="24341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762000" y="2084388"/>
            <a:ext cx="777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БИОТИН </a:t>
            </a:r>
            <a:endParaRPr lang="sr-Latn-CS" sz="28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Адекватни дневни унос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</a:t>
            </a:r>
            <a:r>
              <a:rPr lang="sr-Latn-CS" sz="2800" b="1">
                <a:latin typeface="Times New Roman" pitchFamily="18" charset="0"/>
              </a:rPr>
              <a:t>0</a:t>
            </a:r>
            <a:r>
              <a:rPr lang="en-US" sz="2800" b="1">
                <a:latin typeface="Times New Roman" pitchFamily="18" charset="0"/>
              </a:rPr>
              <a:t> μg одрасли</a:t>
            </a:r>
          </a:p>
        </p:txBody>
      </p:sp>
    </p:spTree>
  </p:cSld>
  <p:clrMapOvr>
    <a:masterClrMapping/>
  </p:clrMapOvr>
  <p:transition advTm="1592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Биотин -дефицит</a:t>
            </a: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Ретко се јавља</a:t>
            </a:r>
          </a:p>
          <a:p>
            <a:r>
              <a:rPr lang="sr-Latn-CS" sz="2400"/>
              <a:t>Симтоми:</a:t>
            </a:r>
          </a:p>
          <a:p>
            <a:r>
              <a:rPr lang="sr-Latn-CS" sz="2400"/>
              <a:t>Коњуктивитис, атрофични глоситис, ексфолијативни дерматитис, десквамација коже и слузница, депресија, умор, болови у мишићима, хиперстезије, губитак апетита, повраћање.</a:t>
            </a:r>
            <a:endParaRPr lang="en-US" sz="2400"/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762000" y="981075"/>
            <a:ext cx="77724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значај и улога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улази у састав </a:t>
            </a:r>
            <a:r>
              <a:rPr lang="en-US" sz="2400" b="1">
                <a:latin typeface="Times New Roman" pitchFamily="18" charset="0"/>
              </a:rPr>
              <a:t>конзим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А (КоА) и ацил преносног протеина (АСР)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реакције у метаболизму масти и угљених хидрата, а пре свега за синтезу масних киселина, стерола и стероидних хормона</a:t>
            </a:r>
            <a:r>
              <a:rPr lang="sr-Latn-CS" sz="2400" b="1">
                <a:latin typeface="Times New Roman" pitchFamily="18" charset="0"/>
              </a:rPr>
              <a:t> и хемоглобина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9119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77724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У намирницама се налази у везаном облику (КоА, АСР), ослобађа се дејством панкреасних ензима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Пантотенска киселина се апсорбује у </a:t>
            </a:r>
            <a:r>
              <a:rPr lang="sr-Latn-CS" sz="2400" b="1">
                <a:latin typeface="Times New Roman" pitchFamily="18" charset="0"/>
              </a:rPr>
              <a:t>танком цреву помоћу носача који је заједнички за биотин и алфа липонску киселину</a:t>
            </a:r>
          </a:p>
          <a:p>
            <a:pPr algn="just" eaLnBrk="0" hangingPunct="0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Највећи део у ткиву у облику КоА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Излучује се урином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Tm="24879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042988" y="457200"/>
            <a:ext cx="77724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fr-FR" sz="2400">
                <a:cs typeface="Times New Roman" pitchFamily="18" charset="0"/>
              </a:rPr>
              <a:t>·	</a:t>
            </a:r>
            <a:r>
              <a:rPr lang="fr-FR" sz="2400" b="1" i="1"/>
              <a:t>намирнице животињског порекла</a:t>
            </a:r>
            <a:endParaRPr lang="sr-Latn-CS" sz="2400" b="1" i="1"/>
          </a:p>
          <a:p>
            <a:pPr lvl="3" algn="just" eaLnBrk="0" hangingPunct="0">
              <a:buFontTx/>
              <a:buChar char="–"/>
            </a:pPr>
            <a:r>
              <a:rPr lang="sr-Latn-CS" sz="2400" b="1"/>
              <a:t>говеђа јетра</a:t>
            </a:r>
          </a:p>
          <a:p>
            <a:pPr lvl="3" algn="just" eaLnBrk="0" hangingPunct="0">
              <a:buFontTx/>
              <a:buChar char="–"/>
            </a:pPr>
            <a:r>
              <a:rPr lang="sr-Latn-CS" sz="2400" b="1"/>
              <a:t>жуманце</a:t>
            </a:r>
          </a:p>
          <a:p>
            <a:pPr lvl="3" algn="just" eaLnBrk="0" hangingPunct="0">
              <a:buFontTx/>
              <a:buChar char="–"/>
            </a:pPr>
            <a:r>
              <a:rPr lang="sr-Latn-CS" sz="2400" b="1"/>
              <a:t>сир, млеко</a:t>
            </a:r>
            <a:endParaRPr lang="fr-FR" sz="2400" b="1"/>
          </a:p>
          <a:p>
            <a:pPr algn="just" eaLnBrk="0" hangingPunct="0"/>
            <a:endParaRPr lang="en-US" sz="2400" b="1"/>
          </a:p>
          <a:p>
            <a:pPr lvl="2" algn="just" eaLnBrk="0" hangingPunct="0"/>
            <a:r>
              <a:rPr lang="fr-FR" sz="2400">
                <a:cs typeface="Times New Roman" pitchFamily="18" charset="0"/>
              </a:rPr>
              <a:t>·	</a:t>
            </a:r>
            <a:r>
              <a:rPr lang="fr-FR" sz="2400" b="1" i="1"/>
              <a:t>намирнице биљног порекла</a:t>
            </a:r>
          </a:p>
          <a:p>
            <a:pPr lvl="3" algn="just" eaLnBrk="0" hangingPunct="0"/>
            <a:r>
              <a:rPr lang="sr-Latn-CS" sz="2400">
                <a:cs typeface="Times New Roman" pitchFamily="18" charset="0"/>
              </a:rPr>
              <a:t>-</a:t>
            </a:r>
            <a:r>
              <a:rPr lang="fr-FR" sz="2400" b="1"/>
              <a:t>интегралне житарице</a:t>
            </a:r>
            <a:r>
              <a:rPr lang="sr-Latn-CS" sz="2400" b="1"/>
              <a:t>, хлеб</a:t>
            </a:r>
            <a:endParaRPr lang="fr-FR" sz="2400" b="1"/>
          </a:p>
          <a:p>
            <a:pPr lvl="3" eaLnBrk="0" hangingPunct="0"/>
            <a:r>
              <a:rPr lang="sr-Latn-CS" sz="2400">
                <a:cs typeface="Times New Roman" pitchFamily="18" charset="0"/>
              </a:rPr>
              <a:t>-</a:t>
            </a:r>
            <a:r>
              <a:rPr lang="sr-Latn-CS" sz="2400" b="1"/>
              <a:t>броколи</a:t>
            </a:r>
          </a:p>
          <a:p>
            <a:pPr lvl="3" eaLnBrk="0" hangingPunct="0"/>
            <a:endParaRPr lang="fr-FR" sz="2400" b="1"/>
          </a:p>
          <a:p>
            <a:pPr lvl="3" eaLnBrk="0" hangingPunct="0"/>
            <a:r>
              <a:rPr lang="sr-Latn-CS" sz="2400">
                <a:cs typeface="Times New Roman" pitchFamily="18" charset="0"/>
              </a:rPr>
              <a:t>-</a:t>
            </a:r>
            <a:r>
              <a:rPr lang="sr-Latn-CS" sz="2400" b="1"/>
              <a:t>пивски </a:t>
            </a:r>
            <a:r>
              <a:rPr lang="fr-FR" sz="2400" b="1"/>
              <a:t>квасац</a:t>
            </a:r>
            <a:r>
              <a:rPr lang="sr-Latn-CS" sz="2400" b="1"/>
              <a:t> </a:t>
            </a:r>
          </a:p>
          <a:p>
            <a:pPr lvl="3" eaLnBrk="0" hangingPunct="0"/>
            <a:r>
              <a:rPr lang="sr-Latn-CS" sz="2400" b="1"/>
              <a:t>-печурке</a:t>
            </a:r>
            <a:endParaRPr lang="en-US" sz="2400" b="1"/>
          </a:p>
        </p:txBody>
      </p:sp>
    </p:spTree>
  </p:cSld>
  <p:clrMapOvr>
    <a:masterClrMapping/>
  </p:clrMapOvr>
  <p:transition advTm="269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457200"/>
            <a:ext cx="8686800" cy="618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- </a:t>
            </a:r>
            <a:r>
              <a:rPr lang="fr-FR" sz="2800" b="1" i="1">
                <a:latin typeface="Times New Roman" pitchFamily="18" charset="0"/>
              </a:rPr>
              <a:t>апсорпција и метаболизам</a:t>
            </a:r>
            <a:r>
              <a:rPr lang="sr-Latn-CS" sz="2800" b="1" i="1">
                <a:latin typeface="Times New Roman" pitchFamily="18" charset="0"/>
              </a:rPr>
              <a:t>, залихе и постојаност</a:t>
            </a:r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Када је унос масти одговарајући апсорбује се око 80% овог витамина у саставу хиломикрона </a:t>
            </a:r>
            <a:r>
              <a:rPr lang="sr-Latn-CS" sz="2400" b="1">
                <a:latin typeface="Times New Roman" pitchFamily="18" charset="0"/>
              </a:rPr>
              <a:t>доспевају </a:t>
            </a:r>
            <a:r>
              <a:rPr lang="fr-FR" sz="2400" b="1">
                <a:latin typeface="Times New Roman" pitchFamily="18" charset="0"/>
              </a:rPr>
              <a:t>до јетре где се складишти. 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fr-FR" sz="2400" b="1">
                <a:latin typeface="Times New Roman" pitchFamily="18" charset="0"/>
              </a:rPr>
              <a:t>Залихе у физиолошким условима </a:t>
            </a:r>
            <a:r>
              <a:rPr lang="sr-Latn-CS" sz="2400" b="1">
                <a:latin typeface="Times New Roman" pitchFamily="18" charset="0"/>
              </a:rPr>
              <a:t>трају</a:t>
            </a:r>
            <a:r>
              <a:rPr lang="fr-FR" sz="2400" b="1">
                <a:latin typeface="Times New Roman" pitchFamily="18" charset="0"/>
              </a:rPr>
              <a:t> 6 месеци до 1 године.</a:t>
            </a: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sr-Latn-C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Витамин А и каротени су термостабилни и отпорни при уобичајеној обради.</a:t>
            </a:r>
          </a:p>
          <a:p>
            <a:pPr algn="just" eaLnBrk="0" hangingPunct="0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Разара их дуже излагање сунчевој светлости и чување на ваздуху!</a:t>
            </a:r>
          </a:p>
          <a:p>
            <a:pPr algn="just" eaLnBrk="0" hangingPunct="0">
              <a:buFontTx/>
              <a:buChar char="•"/>
            </a:pP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7409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762000" y="2025650"/>
            <a:ext cx="77724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Times New Roman" pitchFamily="18" charset="0"/>
              </a:rPr>
              <a:t>ПАНТОТЕНСКА КИСЕЛИНА</a:t>
            </a:r>
            <a:endParaRPr lang="sr-Latn-CS" sz="2800" b="1">
              <a:latin typeface="Times New Roman" pitchFamily="18" charset="0"/>
            </a:endParaRP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sr-Latn-CS" sz="2800" b="1">
                <a:latin typeface="Times New Roman" pitchFamily="18" charset="0"/>
              </a:rPr>
              <a:t>Адекватни дневни унос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pl-P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pl-PL" sz="2800" b="1">
                <a:latin typeface="Times New Roman" pitchFamily="18" charset="0"/>
              </a:rPr>
              <a:t>5 </a:t>
            </a:r>
            <a:r>
              <a:rPr lang="en-US" sz="2800" b="1">
                <a:latin typeface="Times New Roman" pitchFamily="18" charset="0"/>
              </a:rPr>
              <a:t>mg</a:t>
            </a:r>
            <a:r>
              <a:rPr lang="pl-PL" sz="2800" b="1">
                <a:latin typeface="Times New Roman" pitchFamily="18" charset="0"/>
              </a:rPr>
              <a:t> одрасли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89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305800" cy="54403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 b="1"/>
              <a:t>Дефицит - ретко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У ратним условима јављао се дефицит уз друге витамине В комлекса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Синдром жарења стопала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Парестезије у длановима и табанима, раздражљивост, депресија, главобоља, умор, несаница,повећана осетљивост на инсулин, ГИТ тегобе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Код примене антиепилептика валпроата</a:t>
            </a:r>
          </a:p>
          <a:p>
            <a:pPr>
              <a:lnSpc>
                <a:spcPct val="80000"/>
              </a:lnSpc>
            </a:pPr>
            <a:endParaRPr lang="sr-Latn-CS" sz="2400" b="1"/>
          </a:p>
          <a:p>
            <a:pPr>
              <a:lnSpc>
                <a:spcPct val="80000"/>
              </a:lnSpc>
            </a:pPr>
            <a:r>
              <a:rPr lang="sr-Latn-CS" sz="2400" b="1"/>
              <a:t>Препарати за локалну примену убрзавају епителизацију код опекотина и екцема</a:t>
            </a:r>
            <a:endParaRPr lang="en-US" sz="2400" b="1"/>
          </a:p>
        </p:txBody>
      </p:sp>
    </p:spTree>
  </p:cSld>
  <p:clrMapOvr>
    <a:masterClrMapping/>
  </p:clrMapOvr>
  <p:transition advTm="461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223250" cy="65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-</a:t>
            </a:r>
            <a:r>
              <a:rPr lang="fr-FR" sz="2800" b="1" i="1">
                <a:latin typeface="Times New Roman" pitchFamily="18" charset="0"/>
              </a:rPr>
              <a:t> садржај у храни и препоручени унос</a:t>
            </a:r>
          </a:p>
          <a:p>
            <a:pPr algn="just" eaLnBrk="0" hangingPunct="0"/>
            <a:endParaRPr lang="fr-FR" sz="20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ГЛАВНИ ИЗВОРИ</a:t>
            </a:r>
          </a:p>
          <a:p>
            <a:pPr algn="just" eaLnBrk="0" hangingPunct="0"/>
            <a:endParaRPr lang="fr-FR" sz="12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намирнице животињског порекла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млеко и млечни производи (</a:t>
            </a:r>
            <a:r>
              <a:rPr lang="en-US" sz="2400" b="1" i="1">
                <a:latin typeface="Times New Roman" pitchFamily="18" charset="0"/>
              </a:rPr>
              <a:t>бутер, сир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јаја (</a:t>
            </a:r>
            <a:r>
              <a:rPr lang="en-US" sz="2400" b="1" i="1">
                <a:latin typeface="Times New Roman" pitchFamily="18" charset="0"/>
              </a:rPr>
              <a:t>жуманце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масне рибе и рибље уље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400" b="1" i="1">
                <a:latin typeface="Times New Roman" pitchFamily="18" charset="0"/>
              </a:rPr>
              <a:t>намирнице биљног порекла</a:t>
            </a:r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зелени делови лиснатог поврћа (</a:t>
            </a:r>
            <a:r>
              <a:rPr lang="en-US" sz="2400" b="1" i="1">
                <a:latin typeface="Times New Roman" pitchFamily="18" charset="0"/>
              </a:rPr>
              <a:t>спанаћ, зеље, салата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коренасто поврће (шаргарепа)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жуто воће (</a:t>
            </a:r>
            <a:r>
              <a:rPr lang="en-US" sz="2400" b="1" i="1">
                <a:latin typeface="Times New Roman" pitchFamily="18" charset="0"/>
              </a:rPr>
              <a:t>кајсија, бресква</a:t>
            </a:r>
            <a:r>
              <a:rPr lang="sr-Latn-CS" sz="2400" b="1" i="1">
                <a:latin typeface="Times New Roman" pitchFamily="18" charset="0"/>
              </a:rPr>
              <a:t>, диња</a:t>
            </a:r>
            <a:r>
              <a:rPr lang="en-US" sz="2400" b="1">
                <a:latin typeface="Times New Roman" pitchFamily="18" charset="0"/>
              </a:rPr>
              <a:t>)</a:t>
            </a:r>
            <a:endParaRPr lang="sr-Latn-CS" sz="2400" b="1">
              <a:latin typeface="Times New Roman" pitchFamily="18" charset="0"/>
            </a:endParaRPr>
          </a:p>
          <a:p>
            <a:pPr lvl="2" eaLnBrk="0" hangingPunct="0"/>
            <a:endParaRPr lang="sr-Latn-CS" sz="2400" b="1">
              <a:latin typeface="Times New Roman" pitchFamily="18" charset="0"/>
            </a:endParaRPr>
          </a:p>
          <a:p>
            <a:pPr lvl="2" eaLnBrk="0" hangingPunct="0"/>
            <a:r>
              <a:rPr lang="fr-FR" sz="2000" b="1">
                <a:latin typeface="Times New Roman" pitchFamily="18" charset="0"/>
              </a:rPr>
              <a:t>У храни се углавном налази као ретинил естар или провитамин карот</a:t>
            </a:r>
            <a:r>
              <a:rPr lang="sr-Latn-CS" sz="2000" b="1">
                <a:latin typeface="Times New Roman" pitchFamily="18" charset="0"/>
              </a:rPr>
              <a:t>е</a:t>
            </a:r>
            <a:r>
              <a:rPr lang="fr-FR" sz="2000" b="1">
                <a:latin typeface="Times New Roman" pitchFamily="18" charset="0"/>
              </a:rPr>
              <a:t>н (</a:t>
            </a:r>
            <a:r>
              <a:rPr lang="fr-FR" sz="2000" b="1" i="1">
                <a:latin typeface="Times New Roman" pitchFamily="18" charset="0"/>
              </a:rPr>
              <a:t>пре свега β-карот</a:t>
            </a:r>
            <a:r>
              <a:rPr lang="sr-Latn-CS" sz="2000" b="1" i="1">
                <a:latin typeface="Times New Roman" pitchFamily="18" charset="0"/>
              </a:rPr>
              <a:t>е</a:t>
            </a:r>
            <a:r>
              <a:rPr lang="fr-FR" sz="2000" b="1" i="1">
                <a:latin typeface="Times New Roman" pitchFamily="18" charset="0"/>
              </a:rPr>
              <a:t>н</a:t>
            </a:r>
            <a:r>
              <a:rPr lang="fr-FR" sz="2000" b="1">
                <a:latin typeface="Times New Roman" pitchFamily="18" charset="0"/>
              </a:rPr>
              <a:t>).</a:t>
            </a:r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901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10709</TotalTime>
  <Words>2775</Words>
  <Application>Microsoft PowerPoint</Application>
  <PresentationFormat>On-screen Show (4:3)</PresentationFormat>
  <Paragraphs>722</Paragraphs>
  <Slides>81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Default Design</vt:lpstr>
      <vt:lpstr>Народно здравље 12. недеља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Биотин -дефицит</vt:lpstr>
      <vt:lpstr>Slide 77</vt:lpstr>
      <vt:lpstr>Slide 78</vt:lpstr>
      <vt:lpstr>Slide 79</vt:lpstr>
      <vt:lpstr>Slide 80</vt:lpstr>
      <vt:lpstr>Slide 81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Jelena</dc:creator>
  <cp:lastModifiedBy>Corporate Edition</cp:lastModifiedBy>
  <cp:revision>61</cp:revision>
  <cp:lastPrinted>1601-01-01T00:00:00Z</cp:lastPrinted>
  <dcterms:created xsi:type="dcterms:W3CDTF">2020-08-11T12:17:10Z</dcterms:created>
  <dcterms:modified xsi:type="dcterms:W3CDTF">2020-09-30T09:18:24Z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